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8" r:id="rId1"/>
  </p:sldMasterIdLst>
  <p:notesMasterIdLst>
    <p:notesMasterId r:id="rId30"/>
  </p:notesMasterIdLst>
  <p:handoutMasterIdLst>
    <p:handoutMasterId r:id="rId31"/>
  </p:handoutMasterIdLst>
  <p:sldIdLst>
    <p:sldId id="256" r:id="rId2"/>
    <p:sldId id="391" r:id="rId3"/>
    <p:sldId id="392" r:id="rId4"/>
    <p:sldId id="393" r:id="rId5"/>
    <p:sldId id="388" r:id="rId6"/>
    <p:sldId id="363" r:id="rId7"/>
    <p:sldId id="389" r:id="rId8"/>
    <p:sldId id="369" r:id="rId9"/>
    <p:sldId id="371" r:id="rId10"/>
    <p:sldId id="372" r:id="rId11"/>
    <p:sldId id="366" r:id="rId12"/>
    <p:sldId id="364" r:id="rId13"/>
    <p:sldId id="360" r:id="rId14"/>
    <p:sldId id="361" r:id="rId15"/>
    <p:sldId id="367" r:id="rId16"/>
    <p:sldId id="394" r:id="rId17"/>
    <p:sldId id="395" r:id="rId18"/>
    <p:sldId id="396" r:id="rId19"/>
    <p:sldId id="374" r:id="rId20"/>
    <p:sldId id="376" r:id="rId21"/>
    <p:sldId id="377" r:id="rId22"/>
    <p:sldId id="384" r:id="rId23"/>
    <p:sldId id="390" r:id="rId24"/>
    <p:sldId id="387" r:id="rId25"/>
    <p:sldId id="385" r:id="rId26"/>
    <p:sldId id="386" r:id="rId27"/>
    <p:sldId id="353" r:id="rId28"/>
    <p:sldId id="291" r:id="rId29"/>
  </p:sldIdLst>
  <p:sldSz cx="9144000" cy="6858000" type="screen4x3"/>
  <p:notesSz cx="6797675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mínek Jan" initials="KJ" lastIdx="1" clrIdx="0">
    <p:extLst/>
  </p:cmAuthor>
  <p:cmAuthor id="2" name="Hercegová Martina" initials="HM" lastIdx="1" clrIdx="1"/>
  <p:cmAuthor id="3" name="Hercegová" initials="MH" lastIdx="2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67F36E"/>
    <a:srgbClr val="193B65"/>
    <a:srgbClr val="15315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962" autoAdjust="0"/>
    <p:restoredTop sz="88078" autoAdjust="0"/>
  </p:normalViewPr>
  <p:slideViewPr>
    <p:cSldViewPr>
      <p:cViewPr varScale="1">
        <p:scale>
          <a:sx n="64" d="100"/>
          <a:sy n="64" d="100"/>
        </p:scale>
        <p:origin x="-132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2040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9F4600A-E7D7-474C-A932-59600F0EC9AD}" type="datetimeFigureOut">
              <a:rPr lang="cs-CZ"/>
              <a:pPr>
                <a:defRPr/>
              </a:pPr>
              <a:t>21.11.2018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36C558E-8C42-4E4D-B7FA-1F13BC5060B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379136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22A7E7F-D9FB-42F8-8D31-FD3DE0AAA222}" type="datetimeFigureOut">
              <a:rPr lang="cs-CZ"/>
              <a:pPr>
                <a:defRPr/>
              </a:pPr>
              <a:t>21.11.2018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7049FDB-937B-4F75-B05A-EACA73B0138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5787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49FDB-937B-4F75-B05A-EACA73B01387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14373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49FDB-937B-4F75-B05A-EACA73B01387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37045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49FDB-937B-4F75-B05A-EACA73B01387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74275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49FDB-937B-4F75-B05A-EACA73B01387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8809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49FDB-937B-4F75-B05A-EACA73B01387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50750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49FDB-937B-4F75-B05A-EACA73B01387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689029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49FDB-937B-4F75-B05A-EACA73B01387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15135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49FDB-937B-4F75-B05A-EACA73B01387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273547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7E4A39-D25E-4825-A7B0-0A55B07DE449}" type="slidenum">
              <a:rPr lang="cs-CZ" smtClean="0"/>
              <a:pPr>
                <a:defRPr/>
              </a:pPr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25216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7E4A39-D25E-4825-A7B0-0A55B07DE449}" type="slidenum">
              <a:rPr lang="cs-CZ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0432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49FDB-937B-4F75-B05A-EACA73B01387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01431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indent="0" eaLnBrk="0" hangingPunct="0">
              <a:buFontTx/>
              <a:buNone/>
              <a:defRPr/>
            </a:pP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49FDB-937B-4F75-B05A-EACA73B01387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96691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7E4A39-D25E-4825-A7B0-0A55B07DE449}" type="slidenum">
              <a:rPr lang="cs-CZ" smtClean="0"/>
              <a:pPr>
                <a:defRPr/>
              </a:pPr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89170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7E4A39-D25E-4825-A7B0-0A55B07DE449}" type="slidenum">
              <a:rPr lang="cs-CZ" smtClean="0"/>
              <a:pPr>
                <a:defRPr/>
              </a:pPr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94910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7E4A39-D25E-4825-A7B0-0A55B07DE449}" type="slidenum">
              <a:rPr lang="cs-CZ" smtClean="0"/>
              <a:pPr>
                <a:defRPr/>
              </a:pPr>
              <a:t>26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07217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49FDB-937B-4F75-B05A-EACA73B01387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63676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49FDB-937B-4F75-B05A-EACA73B01387}" type="slidenum">
              <a:rPr lang="cs-CZ" altLang="cs-CZ" smtClean="0"/>
              <a:pPr/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08071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49FDB-937B-4F75-B05A-EACA73B01387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5975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49FDB-937B-4F75-B05A-EACA73B01387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46300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49FDB-937B-4F75-B05A-EACA73B01387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94858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49FDB-937B-4F75-B05A-EACA73B01387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1059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49FDB-937B-4F75-B05A-EACA73B01387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59020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49FDB-937B-4F75-B05A-EACA73B01387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75917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49FDB-937B-4F75-B05A-EACA73B01387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50146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Klepnutím lze upravit styl předlohy podnadpisů.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71438" y="642143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20.-.21.11.2018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PCC - Vienna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867525" y="642143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D8B45B48-1314-4F7A-8517-AFB53DE5D11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79381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7"/>
          <p:cNvCxnSpPr/>
          <p:nvPr/>
        </p:nvCxnSpPr>
        <p:spPr>
          <a:xfrm>
            <a:off x="428625" y="1571625"/>
            <a:ext cx="828675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57174"/>
            <a:ext cx="8229600" cy="1143000"/>
          </a:xfrm>
        </p:spPr>
        <p:txBody>
          <a:bodyPr>
            <a:noAutofit/>
          </a:bodyPr>
          <a:lstStyle>
            <a:lvl1pPr>
              <a:defRPr sz="3800" b="1">
                <a:solidFill>
                  <a:srgbClr val="C00000"/>
                </a:solidFill>
              </a:defRPr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>
              <a:defRPr>
                <a:solidFill>
                  <a:srgbClr val="193B65"/>
                </a:solidFill>
              </a:defRPr>
            </a:lvl1pPr>
            <a:lvl2pPr>
              <a:defRPr>
                <a:solidFill>
                  <a:srgbClr val="193B65"/>
                </a:solidFill>
              </a:defRPr>
            </a:lvl2pPr>
            <a:lvl3pPr>
              <a:defRPr>
                <a:solidFill>
                  <a:srgbClr val="193B65"/>
                </a:solidFill>
              </a:defRPr>
            </a:lvl3pPr>
            <a:lvl4pPr>
              <a:defRPr>
                <a:solidFill>
                  <a:srgbClr val="193B65"/>
                </a:solidFill>
              </a:defRPr>
            </a:lvl4pPr>
            <a:lvl5pPr>
              <a:defRPr>
                <a:solidFill>
                  <a:srgbClr val="193B65"/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cs-CZ" smtClean="0"/>
              <a:t>20.-.21.11.2018</a:t>
            </a: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cs-CZ" smtClean="0"/>
              <a:t>PCC - Vienna</a:t>
            </a: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Stránka </a:t>
            </a:r>
            <a:fld id="{88887418-3305-4642-9D19-B7AD35780FE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85172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1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0" y="6429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cs-CZ" smtClean="0"/>
              <a:t>20.-.21.11.2018</a:t>
            </a:r>
            <a:endParaRPr lang="cs-CZ"/>
          </a:p>
        </p:txBody>
      </p:sp>
      <p:sp>
        <p:nvSpPr>
          <p:cNvPr id="12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00375" y="642143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cs-CZ" smtClean="0"/>
              <a:t>PCC - Vienna</a:t>
            </a:r>
            <a:endParaRPr lang="cs-CZ"/>
          </a:p>
        </p:txBody>
      </p:sp>
      <p:sp>
        <p:nvSpPr>
          <p:cNvPr id="13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938963" y="642143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cs-CZ" altLang="cs-CZ"/>
              <a:t>Stránka </a:t>
            </a:r>
            <a:fld id="{5A1C35AC-79F2-4053-8785-E1D46F5D76C6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CC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193B65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193B65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193B65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193B65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193B6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/>
          </p:cNvSpPr>
          <p:nvPr/>
        </p:nvSpPr>
        <p:spPr bwMode="auto">
          <a:xfrm>
            <a:off x="611560" y="500063"/>
            <a:ext cx="7848872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3600" b="1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The</a:t>
            </a:r>
            <a:r>
              <a:rPr lang="cs-CZ" altLang="cs-CZ" sz="3600" b="1" dirty="0" smtClean="0">
                <a:solidFill>
                  <a:srgbClr val="CC0000"/>
                </a:solidFill>
                <a:latin typeface="Calibri" panose="020F0502020204030204" pitchFamily="34" charset="0"/>
              </a:rPr>
              <a:t> (</a:t>
            </a:r>
            <a:r>
              <a:rPr lang="cs-CZ" altLang="cs-CZ" sz="3600" b="1" dirty="0" err="1">
                <a:solidFill>
                  <a:srgbClr val="CC0000"/>
                </a:solidFill>
                <a:latin typeface="Calibri" panose="020F0502020204030204" pitchFamily="34" charset="0"/>
              </a:rPr>
              <a:t>L</a:t>
            </a:r>
            <a:r>
              <a:rPr lang="cs-CZ" altLang="cs-CZ" sz="3600" b="1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egal</a:t>
            </a:r>
            <a:r>
              <a:rPr lang="cs-CZ" altLang="cs-CZ" sz="3600" b="1" dirty="0" smtClean="0">
                <a:solidFill>
                  <a:srgbClr val="CC0000"/>
                </a:solidFill>
                <a:latin typeface="Calibri" panose="020F0502020204030204" pitchFamily="34" charset="0"/>
              </a:rPr>
              <a:t>) Reliability </a:t>
            </a:r>
            <a:r>
              <a:rPr lang="cs-CZ" altLang="cs-CZ" sz="3600" b="1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of</a:t>
            </a:r>
            <a:r>
              <a:rPr lang="cs-CZ" altLang="cs-CZ" sz="3600" b="1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600" b="1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the</a:t>
            </a:r>
            <a:r>
              <a:rPr lang="cs-CZ" altLang="cs-CZ" sz="3600" b="1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600" b="1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Cadastre</a:t>
            </a:r>
            <a:r>
              <a:rPr lang="cs-CZ" altLang="cs-CZ" sz="3600" b="1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600" b="1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from</a:t>
            </a:r>
            <a:r>
              <a:rPr lang="cs-CZ" altLang="cs-CZ" sz="3600" b="1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600" b="1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the</a:t>
            </a:r>
            <a:r>
              <a:rPr lang="cs-CZ" altLang="cs-CZ" sz="3600" b="1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600" b="1" dirty="0" err="1">
                <a:solidFill>
                  <a:srgbClr val="CC0000"/>
                </a:solidFill>
                <a:latin typeface="Calibri" panose="020F0502020204030204" pitchFamily="34" charset="0"/>
              </a:rPr>
              <a:t>P</a:t>
            </a:r>
            <a:r>
              <a:rPr lang="cs-CZ" altLang="cs-CZ" sz="3600" b="1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erspective</a:t>
            </a:r>
            <a:r>
              <a:rPr lang="cs-CZ" altLang="cs-CZ" sz="3600" b="1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600" b="1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of</a:t>
            </a:r>
            <a:r>
              <a:rPr lang="cs-CZ" altLang="cs-CZ" sz="3600" b="1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</a:p>
          <a:p>
            <a:pPr algn="ctr" eaLnBrk="1" hangingPunct="1"/>
            <a:r>
              <a:rPr lang="cs-CZ" altLang="cs-CZ" sz="3600" b="1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the</a:t>
            </a:r>
            <a:r>
              <a:rPr lang="cs-CZ" altLang="cs-CZ" sz="3600" b="1" dirty="0" smtClean="0">
                <a:solidFill>
                  <a:srgbClr val="CC0000"/>
                </a:solidFill>
                <a:latin typeface="Calibri" panose="020F0502020204030204" pitchFamily="34" charset="0"/>
              </a:rPr>
              <a:t> Czech </a:t>
            </a:r>
            <a:r>
              <a:rPr lang="cs-CZ" altLang="cs-CZ" sz="3600" b="1" dirty="0">
                <a:solidFill>
                  <a:srgbClr val="CC0000"/>
                </a:solidFill>
                <a:latin typeface="Calibri" panose="020F0502020204030204" pitchFamily="34" charset="0"/>
              </a:rPr>
              <a:t>R</a:t>
            </a:r>
            <a:r>
              <a:rPr lang="cs-CZ" altLang="cs-CZ" sz="3600" b="1" dirty="0" smtClean="0">
                <a:solidFill>
                  <a:srgbClr val="CC0000"/>
                </a:solidFill>
                <a:latin typeface="Calibri" panose="020F0502020204030204" pitchFamily="34" charset="0"/>
              </a:rPr>
              <a:t>epublic </a:t>
            </a:r>
            <a:endParaRPr lang="cs-CZ" altLang="cs-CZ" sz="3600" b="1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Podnadpis 2"/>
          <p:cNvSpPr>
            <a:spLocks/>
          </p:cNvSpPr>
          <p:nvPr/>
        </p:nvSpPr>
        <p:spPr bwMode="auto">
          <a:xfrm>
            <a:off x="857250" y="4143375"/>
            <a:ext cx="7500938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altLang="cs-CZ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Mgr. Martina Hercegová</a:t>
            </a: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altLang="cs-CZ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Ing. Karel Štencel</a:t>
            </a:r>
            <a:endParaRPr lang="cs-CZ" altLang="cs-CZ" sz="32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cs-CZ" altLang="cs-CZ" sz="2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altLang="cs-CZ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PCC - </a:t>
            </a:r>
            <a:r>
              <a:rPr lang="cs-CZ" altLang="cs-CZ" sz="20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Conference</a:t>
            </a:r>
            <a:r>
              <a:rPr lang="cs-CZ" altLang="cs-CZ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0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Vienna</a:t>
            </a:r>
            <a:r>
              <a:rPr lang="cs-CZ" altLang="cs-CZ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altLang="cs-CZ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20. – 21. 11. 2018</a:t>
            </a:r>
            <a:endParaRPr lang="cs-CZ" altLang="cs-CZ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Zástupný symbol pro číslo snímku 5"/>
          <p:cNvSpPr txBox="1">
            <a:spLocks noGrp="1"/>
          </p:cNvSpPr>
          <p:nvPr/>
        </p:nvSpPr>
        <p:spPr bwMode="auto">
          <a:xfrm>
            <a:off x="6938963" y="64214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200" dirty="0" err="1" smtClean="0">
                <a:solidFill>
                  <a:schemeClr val="bg1"/>
                </a:solidFill>
              </a:rPr>
              <a:t>Page</a:t>
            </a:r>
            <a:r>
              <a:rPr lang="cs-CZ" altLang="cs-CZ" sz="1200" dirty="0" smtClean="0">
                <a:solidFill>
                  <a:schemeClr val="bg1"/>
                </a:solidFill>
              </a:rPr>
              <a:t> </a:t>
            </a:r>
            <a:fld id="{8018F2AE-76FD-41A8-8208-A86E01AF7360}" type="slidenum">
              <a:rPr lang="cs-CZ" altLang="cs-CZ" sz="1200">
                <a:solidFill>
                  <a:schemeClr val="bg1"/>
                </a:solidFill>
              </a:rPr>
              <a:pPr algn="r" eaLnBrk="1" hangingPunct="1"/>
              <a:t>10</a:t>
            </a:fld>
            <a:endParaRPr lang="cs-CZ" altLang="cs-CZ" sz="1200" dirty="0">
              <a:solidFill>
                <a:schemeClr val="bg1"/>
              </a:solidFill>
            </a:endParaRPr>
          </a:p>
        </p:txBody>
      </p:sp>
      <p:sp>
        <p:nvSpPr>
          <p:cNvPr id="7" name="Zástupný symbol pro datum 3"/>
          <p:cNvSpPr txBox="1">
            <a:spLocks noGrp="1"/>
          </p:cNvSpPr>
          <p:nvPr/>
        </p:nvSpPr>
        <p:spPr bwMode="auto">
          <a:xfrm>
            <a:off x="0" y="6429375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cs-CZ" sz="1200" dirty="0" smtClean="0">
                <a:solidFill>
                  <a:schemeClr val="bg1"/>
                </a:solidFill>
                <a:latin typeface="+mn-lt"/>
              </a:rPr>
              <a:t>Prague, </a:t>
            </a:r>
            <a:r>
              <a:rPr lang="cs-CZ" sz="1200" dirty="0">
                <a:solidFill>
                  <a:schemeClr val="bg1"/>
                </a:solidFill>
                <a:latin typeface="+mn-lt"/>
              </a:rPr>
              <a:t/>
            </a:r>
            <a:br>
              <a:rPr lang="cs-CZ" sz="1200" dirty="0">
                <a:solidFill>
                  <a:schemeClr val="bg1"/>
                </a:solidFill>
                <a:latin typeface="+mn-lt"/>
              </a:rPr>
            </a:br>
            <a:r>
              <a:rPr lang="cs-CZ" sz="1200" dirty="0" smtClean="0">
                <a:solidFill>
                  <a:schemeClr val="bg1"/>
                </a:solidFill>
                <a:latin typeface="+mn-lt"/>
              </a:rPr>
              <a:t>12.04.2018</a:t>
            </a:r>
            <a:endParaRPr lang="cs-CZ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Zástupný symbol pro obsah 2"/>
          <p:cNvSpPr>
            <a:spLocks/>
          </p:cNvSpPr>
          <p:nvPr/>
        </p:nvSpPr>
        <p:spPr bwMode="auto">
          <a:xfrm>
            <a:off x="457200" y="16891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altLang="cs-CZ" sz="3200">
              <a:solidFill>
                <a:srgbClr val="193B65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2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délník 10"/>
          <p:cNvSpPr/>
          <p:nvPr/>
        </p:nvSpPr>
        <p:spPr bwMode="auto">
          <a:xfrm>
            <a:off x="443520" y="428920"/>
            <a:ext cx="2879998" cy="64735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2000" b="1" dirty="0" smtClean="0">
                <a:solidFill>
                  <a:srgbClr val="C00000"/>
                </a:solidFill>
                <a:latin typeface="Calibri" pitchFamily="34" charset="0"/>
              </a:rPr>
              <a:t>Map </a:t>
            </a:r>
            <a:r>
              <a:rPr lang="cs-CZ" sz="2000" b="1" dirty="0">
                <a:solidFill>
                  <a:srgbClr val="C00000"/>
                </a:solidFill>
                <a:latin typeface="Calibri" pitchFamily="34" charset="0"/>
              </a:rPr>
              <a:t>of Stable Cadastre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795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/>
          </p:cNvSpPr>
          <p:nvPr/>
        </p:nvSpPr>
        <p:spPr bwMode="auto">
          <a:xfrm>
            <a:off x="142875" y="357188"/>
            <a:ext cx="87868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cs-CZ" altLang="cs-CZ" sz="28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cs-CZ" altLang="cs-CZ" sz="32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eaLnBrk="1" hangingPunct="1"/>
            <a:r>
              <a:rPr lang="en-US" altLang="cs-CZ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Digit</a:t>
            </a:r>
            <a:r>
              <a:rPr lang="cs-CZ" altLang="cs-CZ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al</a:t>
            </a:r>
            <a:r>
              <a:rPr lang="en-US" altLang="cs-CZ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Cadastral Maps in the Czech Republic</a:t>
            </a:r>
          </a:p>
          <a:p>
            <a:pPr algn="ctr" eaLnBrk="1" hangingPunct="1"/>
            <a:endParaRPr lang="cs-CZ" altLang="cs-CZ" sz="32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cs-CZ" altLang="cs-CZ" sz="38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4339" name="Zástupný symbol pro obsah 2"/>
          <p:cNvSpPr>
            <a:spLocks/>
          </p:cNvSpPr>
          <p:nvPr/>
        </p:nvSpPr>
        <p:spPr bwMode="auto">
          <a:xfrm>
            <a:off x="457200" y="16891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altLang="cs-CZ" sz="3200">
              <a:solidFill>
                <a:srgbClr val="193B65"/>
              </a:solidFill>
              <a:latin typeface="Calibri" panose="020F0502020204030204" pitchFamily="34" charset="0"/>
            </a:endParaRPr>
          </a:p>
        </p:txBody>
      </p:sp>
      <p:sp>
        <p:nvSpPr>
          <p:cNvPr id="16389" name="Rectangle 2057"/>
          <p:cNvSpPr>
            <a:spLocks noChangeArrowheads="1"/>
          </p:cNvSpPr>
          <p:nvPr/>
        </p:nvSpPr>
        <p:spPr bwMode="auto">
          <a:xfrm>
            <a:off x="457200" y="1600200"/>
            <a:ext cx="8686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eaLnBrk="0" hangingPunct="0">
              <a:defRPr/>
            </a:pPr>
            <a:r>
              <a:rPr lang="cs-CZ" sz="2400" kern="0" dirty="0" err="1" smtClean="0">
                <a:solidFill>
                  <a:schemeClr val="tx2"/>
                </a:solidFill>
                <a:latin typeface="Calibri" pitchFamily="34" charset="0"/>
              </a:rPr>
              <a:t>Using</a:t>
            </a:r>
            <a:r>
              <a:rPr lang="cs-CZ" sz="2400" kern="0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cs-CZ" sz="2400" kern="0" dirty="0" err="1" smtClean="0">
                <a:solidFill>
                  <a:schemeClr val="tx2"/>
                </a:solidFill>
                <a:latin typeface="Calibri" pitchFamily="34" charset="0"/>
              </a:rPr>
              <a:t>the</a:t>
            </a:r>
            <a:r>
              <a:rPr lang="cs-CZ" sz="2400" kern="0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cs-CZ" sz="2400" kern="0" dirty="0" err="1" smtClean="0">
                <a:solidFill>
                  <a:schemeClr val="tx2"/>
                </a:solidFill>
                <a:latin typeface="Calibri" pitchFamily="34" charset="0"/>
              </a:rPr>
              <a:t>results</a:t>
            </a:r>
            <a:r>
              <a:rPr lang="cs-CZ" sz="2400" kern="0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cs-CZ" sz="2400" kern="0" dirty="0" err="1" smtClean="0">
                <a:solidFill>
                  <a:schemeClr val="tx2"/>
                </a:solidFill>
                <a:latin typeface="Calibri" pitchFamily="34" charset="0"/>
              </a:rPr>
              <a:t>of</a:t>
            </a:r>
            <a:r>
              <a:rPr lang="cs-CZ" sz="2400" kern="0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cs-CZ" sz="2400" kern="0" dirty="0" err="1" smtClean="0">
                <a:solidFill>
                  <a:schemeClr val="tx2"/>
                </a:solidFill>
                <a:latin typeface="Calibri" pitchFamily="34" charset="0"/>
              </a:rPr>
              <a:t>measurement</a:t>
            </a:r>
            <a:r>
              <a:rPr lang="cs-CZ" sz="2400" kern="0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cs-CZ" sz="2400" kern="0" dirty="0" err="1" smtClean="0">
                <a:solidFill>
                  <a:schemeClr val="tx2"/>
                </a:solidFill>
                <a:latin typeface="Calibri" pitchFamily="34" charset="0"/>
              </a:rPr>
              <a:t>of</a:t>
            </a:r>
            <a:r>
              <a:rPr lang="cs-CZ" sz="2400" kern="0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cs-CZ" sz="2400" kern="0" dirty="0" err="1" smtClean="0">
                <a:solidFill>
                  <a:schemeClr val="tx2"/>
                </a:solidFill>
                <a:latin typeface="Calibri" pitchFamily="34" charset="0"/>
              </a:rPr>
              <a:t>changes</a:t>
            </a:r>
            <a:r>
              <a:rPr lang="cs-CZ" sz="2400" kern="0" dirty="0" smtClean="0">
                <a:solidFill>
                  <a:schemeClr val="tx2"/>
                </a:solidFill>
                <a:latin typeface="Calibri" pitchFamily="34" charset="0"/>
              </a:rPr>
              <a:t> to </a:t>
            </a:r>
            <a:r>
              <a:rPr lang="cs-CZ" sz="2400" kern="0" dirty="0" err="1" smtClean="0">
                <a:solidFill>
                  <a:schemeClr val="tx2"/>
                </a:solidFill>
                <a:latin typeface="Calibri" pitchFamily="34" charset="0"/>
              </a:rPr>
              <a:t>improve</a:t>
            </a:r>
            <a:r>
              <a:rPr lang="cs-CZ" sz="2400" kern="0" dirty="0" smtClean="0">
                <a:solidFill>
                  <a:schemeClr val="tx2"/>
                </a:solidFill>
                <a:latin typeface="Calibri" pitchFamily="34" charset="0"/>
              </a:rPr>
              <a:t>  </a:t>
            </a:r>
            <a:r>
              <a:rPr lang="cs-CZ" sz="2400" kern="0" dirty="0" err="1" smtClean="0">
                <a:solidFill>
                  <a:schemeClr val="tx2"/>
                </a:solidFill>
                <a:latin typeface="Calibri" pitchFamily="34" charset="0"/>
              </a:rPr>
              <a:t>the</a:t>
            </a:r>
            <a:r>
              <a:rPr lang="cs-CZ" sz="2400" kern="0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cs-CZ" sz="2400" kern="0" dirty="0" err="1" smtClean="0">
                <a:solidFill>
                  <a:schemeClr val="tx2"/>
                </a:solidFill>
                <a:latin typeface="Calibri" pitchFamily="34" charset="0"/>
              </a:rPr>
              <a:t>precesion</a:t>
            </a:r>
            <a:r>
              <a:rPr lang="cs-CZ" sz="2400" kern="0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cs-CZ" sz="2400" kern="0" dirty="0" err="1" smtClean="0">
                <a:solidFill>
                  <a:schemeClr val="tx2"/>
                </a:solidFill>
                <a:latin typeface="Calibri" pitchFamily="34" charset="0"/>
              </a:rPr>
              <a:t>of</a:t>
            </a:r>
            <a:r>
              <a:rPr lang="cs-CZ" sz="2400" kern="0" dirty="0" smtClean="0">
                <a:solidFill>
                  <a:schemeClr val="tx2"/>
                </a:solidFill>
                <a:latin typeface="Calibri" pitchFamily="34" charset="0"/>
              </a:rPr>
              <a:t> map  </a:t>
            </a:r>
            <a:r>
              <a:rPr lang="en-US" sz="2400" kern="0" dirty="0" smtClean="0">
                <a:solidFill>
                  <a:schemeClr val="tx2"/>
                </a:solidFill>
                <a:latin typeface="Calibri" pitchFamily="34" charset="0"/>
              </a:rPr>
              <a:t>during </a:t>
            </a:r>
            <a:r>
              <a:rPr lang="en-US" sz="2400" kern="0" dirty="0">
                <a:solidFill>
                  <a:schemeClr val="tx2"/>
                </a:solidFill>
                <a:latin typeface="Calibri" pitchFamily="34" charset="0"/>
              </a:rPr>
              <a:t>digitization and subsequent updating</a:t>
            </a:r>
            <a:endParaRPr lang="cs-CZ" sz="2400" kern="0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6" name="Obrázek 12" descr="MS_pk predtransf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972" y="2447921"/>
            <a:ext cx="5329852" cy="376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466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/>
          </p:cNvSpPr>
          <p:nvPr/>
        </p:nvSpPr>
        <p:spPr bwMode="auto">
          <a:xfrm>
            <a:off x="142875" y="357188"/>
            <a:ext cx="87868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cs-CZ" altLang="cs-CZ" sz="2800" b="1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cs-CZ" altLang="cs-CZ" sz="3200" b="1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eaLnBrk="1" hangingPunct="1"/>
            <a:r>
              <a:rPr lang="cs-CZ" altLang="cs-CZ" sz="3200" b="1">
                <a:solidFill>
                  <a:srgbClr val="C00000"/>
                </a:solidFill>
                <a:latin typeface="Calibri" panose="020F0502020204030204" pitchFamily="34" charset="0"/>
              </a:rPr>
              <a:t>4. Technologie přepracování sáhových map</a:t>
            </a:r>
          </a:p>
          <a:p>
            <a:pPr algn="ctr" eaLnBrk="1" hangingPunct="1"/>
            <a:endParaRPr lang="cs-CZ" altLang="cs-CZ" sz="3200" b="1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cs-CZ" altLang="cs-CZ" sz="3800" b="1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30723" name="Zástupný symbol pro obsah 2"/>
          <p:cNvSpPr>
            <a:spLocks/>
          </p:cNvSpPr>
          <p:nvPr/>
        </p:nvSpPr>
        <p:spPr bwMode="auto">
          <a:xfrm>
            <a:off x="457200" y="16891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altLang="cs-CZ" sz="3200">
              <a:solidFill>
                <a:srgbClr val="193B65"/>
              </a:solidFill>
              <a:latin typeface="Calibri" panose="020F0502020204030204" pitchFamily="34" charset="0"/>
            </a:endParaRPr>
          </a:p>
        </p:txBody>
      </p:sp>
      <p:sp>
        <p:nvSpPr>
          <p:cNvPr id="17414" name="Zástupný symbol pro číslo snímku 5"/>
          <p:cNvSpPr txBox="1">
            <a:spLocks noGrp="1"/>
          </p:cNvSpPr>
          <p:nvPr/>
        </p:nvSpPr>
        <p:spPr bwMode="auto">
          <a:xfrm>
            <a:off x="6938963" y="64214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200">
                <a:solidFill>
                  <a:schemeClr val="bg1"/>
                </a:solidFill>
              </a:rPr>
              <a:t>Stránka </a:t>
            </a:r>
            <a:fld id="{A7F2DA13-8186-47B7-B88F-F3CC98AA20F3}" type="slidenum">
              <a:rPr lang="cs-CZ" altLang="cs-CZ" sz="1200">
                <a:solidFill>
                  <a:schemeClr val="bg1"/>
                </a:solidFill>
              </a:rPr>
              <a:pPr algn="r" eaLnBrk="1" hangingPunct="1"/>
              <a:t>12</a:t>
            </a:fld>
            <a:endParaRPr lang="cs-CZ" altLang="cs-CZ" sz="1200">
              <a:solidFill>
                <a:schemeClr val="bg1"/>
              </a:solidFill>
            </a:endParaRPr>
          </a:p>
        </p:txBody>
      </p:sp>
      <p:sp>
        <p:nvSpPr>
          <p:cNvPr id="30725" name="TextovéPole 24"/>
          <p:cNvSpPr txBox="1">
            <a:spLocks noChangeArrowheads="1"/>
          </p:cNvSpPr>
          <p:nvPr/>
        </p:nvSpPr>
        <p:spPr bwMode="auto">
          <a:xfrm>
            <a:off x="357188" y="1643063"/>
            <a:ext cx="8634412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AutoNum type="arabicPeriod" startAt="4"/>
            </a:pPr>
            <a:r>
              <a:rPr lang="cs-CZ" altLang="cs-CZ" sz="2800">
                <a:solidFill>
                  <a:schemeClr val="tx2"/>
                </a:solidFill>
                <a:latin typeface="Calibri" panose="020F0502020204030204" pitchFamily="34" charset="0"/>
              </a:rPr>
              <a:t>Transformace rastrových obrazů map do S-JTSK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cs-CZ" altLang="cs-CZ" sz="2600">
                <a:solidFill>
                  <a:srgbClr val="C00000"/>
                </a:solidFill>
                <a:latin typeface="Calibri" panose="020F0502020204030204" pitchFamily="34" charset="0"/>
              </a:rPr>
              <a:t>Přehled identických bodů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cs-CZ" altLang="cs-CZ" sz="2600">
                <a:solidFill>
                  <a:srgbClr val="C00000"/>
                </a:solidFill>
                <a:latin typeface="Calibri" panose="020F0502020204030204" pitchFamily="34" charset="0"/>
              </a:rPr>
              <a:t>Porovnání výsledků transformace s ortofotomapou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cs-CZ" altLang="cs-CZ" sz="2600">
                <a:solidFill>
                  <a:srgbClr val="C00000"/>
                </a:solidFill>
                <a:latin typeface="Calibri" panose="020F0502020204030204" pitchFamily="34" charset="0"/>
              </a:rPr>
              <a:t>Detekce výsledků zeměměřických činností s chybným polohovým určením</a:t>
            </a:r>
          </a:p>
          <a:p>
            <a:pPr eaLnBrk="1" hangingPunct="1">
              <a:lnSpc>
                <a:spcPct val="90000"/>
              </a:lnSpc>
            </a:pPr>
            <a:endParaRPr lang="cs-CZ" altLang="cs-CZ" sz="280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AutoNum type="arabicPeriod" startAt="3"/>
            </a:pPr>
            <a:endParaRPr lang="cs-CZ" altLang="cs-CZ" sz="280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30726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58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20.-.21.11.2018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PCC - Vienna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altLang="cs-CZ" smtClean="0"/>
              <a:t>Stránka </a:t>
            </a:r>
            <a:fld id="{88887418-3305-4642-9D19-B7AD35780FED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3404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9818"/>
            <a:ext cx="9138312" cy="6518181"/>
          </a:xfrm>
          <a:prstGeom prst="rect">
            <a:avLst/>
          </a:prstGeom>
        </p:spPr>
      </p:pic>
      <p:sp>
        <p:nvSpPr>
          <p:cNvPr id="15362" name="Zástupný symbol pro obsah 2"/>
          <p:cNvSpPr>
            <a:spLocks/>
          </p:cNvSpPr>
          <p:nvPr/>
        </p:nvSpPr>
        <p:spPr bwMode="auto">
          <a:xfrm>
            <a:off x="457200" y="16891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altLang="cs-CZ" sz="3200">
              <a:solidFill>
                <a:srgbClr val="193B65"/>
              </a:solidFill>
              <a:latin typeface="Calibri" panose="020F0502020204030204" pitchFamily="34" charset="0"/>
            </a:endParaRPr>
          </a:p>
        </p:txBody>
      </p:sp>
      <p:sp>
        <p:nvSpPr>
          <p:cNvPr id="17414" name="Zástupný symbol pro číslo snímku 5"/>
          <p:cNvSpPr txBox="1">
            <a:spLocks noGrp="1"/>
          </p:cNvSpPr>
          <p:nvPr/>
        </p:nvSpPr>
        <p:spPr bwMode="auto">
          <a:xfrm>
            <a:off x="6938963" y="64214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200">
                <a:solidFill>
                  <a:schemeClr val="bg1"/>
                </a:solidFill>
              </a:rPr>
              <a:t>Stránka </a:t>
            </a:r>
            <a:fld id="{284185EB-9019-43E4-AAE5-5CC21A30841B}" type="slidenum">
              <a:rPr lang="cs-CZ" altLang="cs-CZ" sz="1200">
                <a:solidFill>
                  <a:schemeClr val="bg1"/>
                </a:solidFill>
              </a:rPr>
              <a:pPr algn="r" eaLnBrk="1" hangingPunct="1"/>
              <a:t>13</a:t>
            </a:fld>
            <a:endParaRPr lang="cs-CZ" altLang="cs-CZ" sz="1200">
              <a:solidFill>
                <a:schemeClr val="bg1"/>
              </a:solidFill>
            </a:endParaRPr>
          </a:p>
        </p:txBody>
      </p:sp>
      <p:sp>
        <p:nvSpPr>
          <p:cNvPr id="11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38312" cy="785813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cs-CZ" sz="2000" dirty="0" smtClean="0">
                <a:latin typeface="Calibri" pitchFamily="34" charset="0"/>
                <a:ea typeface="+mn-ea"/>
                <a:cs typeface="+mn-cs"/>
              </a:rPr>
              <a:t>Digital </a:t>
            </a:r>
            <a:r>
              <a:rPr lang="cs-CZ" sz="2000" dirty="0" err="1" smtClean="0">
                <a:latin typeface="Calibri" pitchFamily="34" charset="0"/>
                <a:ea typeface="+mn-ea"/>
                <a:cs typeface="+mn-cs"/>
              </a:rPr>
              <a:t>Cadastral</a:t>
            </a:r>
            <a:r>
              <a:rPr lang="cs-CZ" sz="2000" dirty="0" smtClean="0">
                <a:latin typeface="Calibri" pitchFamily="34" charset="0"/>
                <a:ea typeface="+mn-ea"/>
                <a:cs typeface="+mn-cs"/>
              </a:rPr>
              <a:t> Map + </a:t>
            </a:r>
            <a:r>
              <a:rPr lang="cs-CZ" sz="2000" dirty="0" err="1" smtClean="0">
                <a:latin typeface="Calibri" pitchFamily="34" charset="0"/>
                <a:ea typeface="+mn-ea"/>
                <a:cs typeface="+mn-cs"/>
              </a:rPr>
              <a:t>ortophoto</a:t>
            </a:r>
            <a:endParaRPr lang="cs-CZ" sz="2000" dirty="0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20.-.21.11.2018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PCC - Vienna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altLang="cs-CZ" smtClean="0"/>
              <a:t>Stránka </a:t>
            </a:r>
            <a:fld id="{88887418-3305-4642-9D19-B7AD35780FE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1819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6673"/>
            <a:ext cx="9144000" cy="6489031"/>
          </a:xfrm>
          <a:prstGeom prst="rect">
            <a:avLst/>
          </a:prstGeom>
        </p:spPr>
      </p:pic>
      <p:sp>
        <p:nvSpPr>
          <p:cNvPr id="15362" name="Zástupný symbol pro obsah 2"/>
          <p:cNvSpPr>
            <a:spLocks/>
          </p:cNvSpPr>
          <p:nvPr/>
        </p:nvSpPr>
        <p:spPr bwMode="auto">
          <a:xfrm>
            <a:off x="457200" y="16891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altLang="cs-CZ" sz="3200">
              <a:solidFill>
                <a:srgbClr val="193B65"/>
              </a:solidFill>
              <a:latin typeface="Calibri" panose="020F0502020204030204" pitchFamily="34" charset="0"/>
            </a:endParaRPr>
          </a:p>
        </p:txBody>
      </p:sp>
      <p:sp>
        <p:nvSpPr>
          <p:cNvPr id="17414" name="Zástupný symbol pro číslo snímku 5"/>
          <p:cNvSpPr txBox="1">
            <a:spLocks noGrp="1"/>
          </p:cNvSpPr>
          <p:nvPr/>
        </p:nvSpPr>
        <p:spPr bwMode="auto">
          <a:xfrm>
            <a:off x="6938963" y="64214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200">
                <a:solidFill>
                  <a:schemeClr val="bg1"/>
                </a:solidFill>
              </a:rPr>
              <a:t>Stránka </a:t>
            </a:r>
            <a:fld id="{284185EB-9019-43E4-AAE5-5CC21A30841B}" type="slidenum">
              <a:rPr lang="cs-CZ" altLang="cs-CZ" sz="1200">
                <a:solidFill>
                  <a:schemeClr val="bg1"/>
                </a:solidFill>
              </a:rPr>
              <a:pPr algn="r" eaLnBrk="1" hangingPunct="1"/>
              <a:t>14</a:t>
            </a:fld>
            <a:endParaRPr lang="cs-CZ" altLang="cs-CZ" sz="1200">
              <a:solidFill>
                <a:schemeClr val="bg1"/>
              </a:solidFill>
            </a:endParaRPr>
          </a:p>
        </p:txBody>
      </p:sp>
      <p:sp>
        <p:nvSpPr>
          <p:cNvPr id="11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38312" cy="785813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cs-CZ" sz="2000" dirty="0" smtClean="0">
                <a:latin typeface="Calibri" pitchFamily="34" charset="0"/>
                <a:ea typeface="+mn-ea"/>
                <a:cs typeface="+mn-cs"/>
              </a:rPr>
              <a:t>Digital Cadastral Map</a:t>
            </a:r>
            <a:endParaRPr lang="cs-CZ" sz="2000" dirty="0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20.-.21.11.2018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PCC - Vienna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altLang="cs-CZ" smtClean="0"/>
              <a:t>Stránka </a:t>
            </a:r>
            <a:fld id="{88887418-3305-4642-9D19-B7AD35780FE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4291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63" y="5037138"/>
            <a:ext cx="1430337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Nadpis 1"/>
          <p:cNvSpPr>
            <a:spLocks/>
          </p:cNvSpPr>
          <p:nvPr/>
        </p:nvSpPr>
        <p:spPr bwMode="auto">
          <a:xfrm>
            <a:off x="142875" y="357188"/>
            <a:ext cx="87868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cs-CZ" altLang="cs-CZ" sz="28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cs-CZ" altLang="cs-CZ" sz="32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eaLnBrk="1" hangingPunct="1"/>
            <a:r>
              <a:rPr lang="cs-CZ" altLang="cs-CZ" sz="32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Refinement</a:t>
            </a:r>
            <a:r>
              <a:rPr lang="cs-CZ" altLang="cs-CZ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of</a:t>
            </a:r>
            <a:r>
              <a:rPr lang="cs-CZ" altLang="cs-CZ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M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aps</a:t>
            </a:r>
            <a:r>
              <a:rPr lang="cs-CZ" altLang="cs-CZ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during</a:t>
            </a:r>
            <a:r>
              <a:rPr lang="cs-CZ" altLang="cs-CZ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their</a:t>
            </a:r>
            <a:r>
              <a:rPr lang="cs-CZ" altLang="cs-CZ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updates</a:t>
            </a:r>
            <a:endParaRPr lang="cs-CZ" altLang="cs-CZ" sz="32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cs-CZ" altLang="cs-CZ" sz="32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cs-CZ" altLang="cs-CZ" sz="38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33796" name="Zástupný symbol pro obsah 2"/>
          <p:cNvSpPr>
            <a:spLocks/>
          </p:cNvSpPr>
          <p:nvPr/>
        </p:nvSpPr>
        <p:spPr bwMode="auto">
          <a:xfrm>
            <a:off x="457200" y="16891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altLang="cs-CZ" sz="3200">
              <a:solidFill>
                <a:srgbClr val="193B65"/>
              </a:solidFill>
              <a:latin typeface="Calibri" panose="020F0502020204030204" pitchFamily="34" charset="0"/>
            </a:endParaRPr>
          </a:p>
        </p:txBody>
      </p:sp>
      <p:sp>
        <p:nvSpPr>
          <p:cNvPr id="17414" name="Zástupný symbol pro číslo snímku 5"/>
          <p:cNvSpPr txBox="1">
            <a:spLocks noGrp="1"/>
          </p:cNvSpPr>
          <p:nvPr/>
        </p:nvSpPr>
        <p:spPr bwMode="auto">
          <a:xfrm>
            <a:off x="6938963" y="64214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cs-CZ" altLang="cs-CZ" sz="1200" dirty="0">
              <a:solidFill>
                <a:schemeClr val="bg1"/>
              </a:solidFill>
            </a:endParaRPr>
          </a:p>
        </p:txBody>
      </p:sp>
      <p:sp>
        <p:nvSpPr>
          <p:cNvPr id="33798" name="TextovéPole 24"/>
          <p:cNvSpPr txBox="1">
            <a:spLocks noChangeArrowheads="1"/>
          </p:cNvSpPr>
          <p:nvPr/>
        </p:nvSpPr>
        <p:spPr bwMode="auto">
          <a:xfrm>
            <a:off x="357188" y="1643063"/>
            <a:ext cx="8634412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cs-CZ" altLang="cs-CZ" sz="280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AutoNum type="arabicPeriod" startAt="3"/>
            </a:pPr>
            <a:endParaRPr lang="cs-CZ" altLang="cs-CZ" sz="280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3801" name="TextovéPole 24"/>
          <p:cNvSpPr txBox="1">
            <a:spLocks noChangeArrowheads="1"/>
          </p:cNvSpPr>
          <p:nvPr/>
        </p:nvSpPr>
        <p:spPr bwMode="auto">
          <a:xfrm>
            <a:off x="357188" y="1643063"/>
            <a:ext cx="8786812" cy="3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cs-CZ" sz="3000" dirty="0">
                <a:solidFill>
                  <a:schemeClr val="tx2"/>
                </a:solidFill>
                <a:latin typeface="Calibri" panose="020F0502020204030204" pitchFamily="34" charset="0"/>
              </a:rPr>
              <a:t>Owners have the opportunity to </a:t>
            </a:r>
            <a:r>
              <a:rPr lang="cs-CZ" altLang="cs-CZ" sz="30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review</a:t>
            </a:r>
            <a:r>
              <a:rPr lang="cs-CZ" altLang="cs-CZ" sz="3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3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the </a:t>
            </a:r>
            <a:r>
              <a:rPr lang="en-US" altLang="cs-CZ" sz="3000" dirty="0">
                <a:solidFill>
                  <a:schemeClr val="tx2"/>
                </a:solidFill>
                <a:latin typeface="Calibri" panose="020F0502020204030204" pitchFamily="34" charset="0"/>
              </a:rPr>
              <a:t>quality of </a:t>
            </a:r>
            <a:r>
              <a:rPr lang="cs-CZ" altLang="cs-CZ" sz="30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geodetic</a:t>
            </a:r>
            <a:r>
              <a:rPr lang="cs-CZ" altLang="cs-CZ" sz="3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0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cadastral</a:t>
            </a:r>
            <a:r>
              <a:rPr lang="cs-CZ" altLang="cs-CZ" sz="3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3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data </a:t>
            </a:r>
            <a:r>
              <a:rPr lang="en-US" altLang="cs-CZ" sz="3000" dirty="0">
                <a:solidFill>
                  <a:schemeClr val="tx2"/>
                </a:solidFill>
                <a:latin typeface="Calibri" panose="020F0502020204030204" pitchFamily="34" charset="0"/>
              </a:rPr>
              <a:t>and then refine </a:t>
            </a:r>
            <a:r>
              <a:rPr lang="en-US" altLang="cs-CZ" sz="3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the</a:t>
            </a:r>
            <a:r>
              <a:rPr lang="cs-CZ" altLang="cs-CZ" sz="3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se</a:t>
            </a:r>
            <a:r>
              <a:rPr lang="en-US" altLang="cs-CZ" sz="3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data</a:t>
            </a:r>
            <a:endParaRPr lang="cs-CZ" altLang="cs-CZ" sz="300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cs-CZ" sz="3000" dirty="0">
                <a:solidFill>
                  <a:schemeClr val="tx2"/>
                </a:solidFill>
                <a:latin typeface="Calibri" panose="020F0502020204030204" pitchFamily="34" charset="0"/>
              </a:rPr>
              <a:t>For </a:t>
            </a:r>
            <a:r>
              <a:rPr lang="cs-CZ" altLang="cs-CZ" sz="30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refinement</a:t>
            </a:r>
            <a:r>
              <a:rPr lang="cs-CZ" altLang="cs-CZ" sz="3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(</a:t>
            </a:r>
            <a:r>
              <a:rPr lang="cs-CZ" altLang="cs-CZ" sz="30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improvement</a:t>
            </a:r>
            <a:r>
              <a:rPr lang="cs-CZ" altLang="cs-CZ" sz="3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0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of</a:t>
            </a:r>
            <a:r>
              <a:rPr lang="cs-CZ" altLang="cs-CZ" sz="3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0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the</a:t>
            </a:r>
            <a:r>
              <a:rPr lang="cs-CZ" altLang="cs-CZ" sz="3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0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accuracy</a:t>
            </a:r>
            <a:r>
              <a:rPr lang="cs-CZ" altLang="cs-CZ" sz="3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) </a:t>
            </a:r>
            <a:r>
              <a:rPr lang="cs-CZ" altLang="cs-CZ" sz="30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of</a:t>
            </a:r>
            <a:r>
              <a:rPr lang="cs-CZ" altLang="cs-CZ" sz="3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0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the</a:t>
            </a:r>
            <a:r>
              <a:rPr lang="cs-CZ" altLang="cs-CZ" sz="3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0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boundaries</a:t>
            </a:r>
            <a:r>
              <a:rPr lang="en-US" altLang="cs-CZ" sz="3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, </a:t>
            </a:r>
            <a:r>
              <a:rPr lang="en-US" altLang="cs-CZ" sz="3000" dirty="0">
                <a:solidFill>
                  <a:schemeClr val="tx2"/>
                </a:solidFill>
                <a:latin typeface="Calibri" panose="020F0502020204030204" pitchFamily="34" charset="0"/>
              </a:rPr>
              <a:t>it is </a:t>
            </a:r>
            <a:r>
              <a:rPr lang="en-US" altLang="cs-CZ" sz="3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necessary</a:t>
            </a:r>
            <a:r>
              <a:rPr lang="cs-CZ" altLang="cs-CZ" sz="3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to </a:t>
            </a:r>
            <a:r>
              <a:rPr lang="cs-CZ" altLang="cs-CZ" sz="30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submit</a:t>
            </a:r>
            <a:r>
              <a:rPr lang="cs-CZ" altLang="cs-CZ" sz="3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:</a:t>
            </a:r>
          </a:p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cs-CZ" sz="3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0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Survey</a:t>
            </a:r>
            <a:r>
              <a:rPr lang="cs-CZ" altLang="cs-CZ" sz="3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0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Plan</a:t>
            </a:r>
            <a:r>
              <a:rPr lang="en-US" altLang="cs-CZ" sz="3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endParaRPr lang="cs-CZ" altLang="cs-CZ" sz="300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cs-CZ" altLang="cs-CZ" sz="3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D</a:t>
            </a:r>
            <a:r>
              <a:rPr lang="en-US" altLang="cs-CZ" sz="30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ocument</a:t>
            </a:r>
            <a:r>
              <a:rPr lang="en-US" altLang="cs-CZ" sz="3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3000" dirty="0">
                <a:solidFill>
                  <a:schemeClr val="tx2"/>
                </a:solidFill>
                <a:latin typeface="Calibri" panose="020F0502020204030204" pitchFamily="34" charset="0"/>
              </a:rPr>
              <a:t>signed by all the owners that they agree with the refinement of </a:t>
            </a:r>
            <a:r>
              <a:rPr lang="cs-CZ" altLang="cs-CZ" sz="30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boundaries</a:t>
            </a:r>
            <a:endParaRPr lang="cs-CZ" altLang="cs-CZ" sz="300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938963" y="6421438"/>
            <a:ext cx="2133600" cy="45719"/>
          </a:xfrm>
        </p:spPr>
        <p:txBody>
          <a:bodyPr/>
          <a:lstStyle/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9320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var L 9"/>
          <p:cNvSpPr/>
          <p:nvPr/>
        </p:nvSpPr>
        <p:spPr>
          <a:xfrm flipH="1">
            <a:off x="364658" y="1000117"/>
            <a:ext cx="8556625" cy="4757738"/>
          </a:xfrm>
          <a:prstGeom prst="corner">
            <a:avLst>
              <a:gd name="adj1" fmla="val 89218"/>
              <a:gd name="adj2" fmla="val 657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171" name="Zástupný symbol pro obsah 2"/>
          <p:cNvSpPr>
            <a:spLocks/>
          </p:cNvSpPr>
          <p:nvPr/>
        </p:nvSpPr>
        <p:spPr bwMode="auto">
          <a:xfrm>
            <a:off x="386883" y="1089017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altLang="cs-CZ" sz="3200">
              <a:solidFill>
                <a:srgbClr val="193B65"/>
              </a:solidFill>
              <a:latin typeface="Calibri" panose="020F0502020204030204" pitchFamily="34" charset="0"/>
            </a:endParaRPr>
          </a:p>
        </p:txBody>
      </p:sp>
      <p:sp>
        <p:nvSpPr>
          <p:cNvPr id="17414" name="Zástupný symbol pro číslo snímku 5"/>
          <p:cNvSpPr txBox="1">
            <a:spLocks noGrp="1"/>
          </p:cNvSpPr>
          <p:nvPr/>
        </p:nvSpPr>
        <p:spPr bwMode="auto">
          <a:xfrm>
            <a:off x="6938963" y="64214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cs-CZ" altLang="cs-CZ" sz="1200" dirty="0">
              <a:solidFill>
                <a:schemeClr val="bg1"/>
              </a:solidFill>
            </a:endParaRPr>
          </a:p>
        </p:txBody>
      </p:sp>
      <p:sp>
        <p:nvSpPr>
          <p:cNvPr id="35846" name="Rectangle 2057"/>
          <p:cNvSpPr>
            <a:spLocks noChangeArrowheads="1"/>
          </p:cNvSpPr>
          <p:nvPr/>
        </p:nvSpPr>
        <p:spPr bwMode="auto">
          <a:xfrm>
            <a:off x="386883" y="1000117"/>
            <a:ext cx="8686800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63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–"/>
            </a:pPr>
            <a:endParaRPr lang="cs-CZ" altLang="cs-CZ" sz="2800">
              <a:solidFill>
                <a:srgbClr val="153153"/>
              </a:solidFill>
            </a:endParaRPr>
          </a:p>
          <a:p>
            <a:pPr lvl="1">
              <a:spcBef>
                <a:spcPct val="20000"/>
              </a:spcBef>
            </a:pPr>
            <a:r>
              <a:rPr lang="cs-CZ" altLang="cs-CZ" sz="2400" i="1">
                <a:solidFill>
                  <a:srgbClr val="CC0000"/>
                </a:solidFill>
                <a:latin typeface="Arial Unicode MS" pitchFamily="34" charset="-128"/>
              </a:rPr>
              <a:t>	</a:t>
            </a:r>
          </a:p>
        </p:txBody>
      </p:sp>
      <p:sp>
        <p:nvSpPr>
          <p:cNvPr id="7176" name="Zástupný symbol pro obsah 2"/>
          <p:cNvSpPr>
            <a:spLocks/>
          </p:cNvSpPr>
          <p:nvPr/>
        </p:nvSpPr>
        <p:spPr bwMode="auto">
          <a:xfrm>
            <a:off x="386883" y="1089017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altLang="cs-CZ" sz="3200">
              <a:solidFill>
                <a:srgbClr val="193B65"/>
              </a:solidFill>
              <a:latin typeface="Calibri" panose="020F0502020204030204" pitchFamily="34" charset="0"/>
            </a:endParaRPr>
          </a:p>
        </p:txBody>
      </p:sp>
      <p:pic>
        <p:nvPicPr>
          <p:cNvPr id="3584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347" y="404664"/>
            <a:ext cx="63373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lipsa 12"/>
          <p:cNvSpPr/>
          <p:nvPr/>
        </p:nvSpPr>
        <p:spPr>
          <a:xfrm>
            <a:off x="2315546" y="3356992"/>
            <a:ext cx="1104325" cy="110532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grpSp>
        <p:nvGrpSpPr>
          <p:cNvPr id="2" name="Skupina 25"/>
          <p:cNvGrpSpPr>
            <a:grpSpLocks/>
          </p:cNvGrpSpPr>
          <p:nvPr/>
        </p:nvGrpSpPr>
        <p:grpSpPr bwMode="auto">
          <a:xfrm>
            <a:off x="1717060" y="2129941"/>
            <a:ext cx="1555282" cy="3634046"/>
            <a:chOff x="697149" y="3325470"/>
            <a:chExt cx="1554722" cy="3633425"/>
          </a:xfrm>
        </p:grpSpPr>
        <p:sp>
          <p:nvSpPr>
            <p:cNvPr id="21" name="Obdélník 20"/>
            <p:cNvSpPr/>
            <p:nvPr/>
          </p:nvSpPr>
          <p:spPr>
            <a:xfrm rot="19632491">
              <a:off x="1680577" y="3325470"/>
              <a:ext cx="571294" cy="3633425"/>
            </a:xfrm>
            <a:prstGeom prst="rect">
              <a:avLst/>
            </a:prstGeom>
            <a:solidFill>
              <a:srgbClr val="193B65">
                <a:alpha val="25000"/>
              </a:srgbClr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dirty="0"/>
            </a:p>
          </p:txBody>
        </p:sp>
        <p:sp>
          <p:nvSpPr>
            <p:cNvPr id="25" name="Výseč 24"/>
            <p:cNvSpPr/>
            <p:nvPr/>
          </p:nvSpPr>
          <p:spPr>
            <a:xfrm rot="8860217">
              <a:off x="697149" y="3332155"/>
              <a:ext cx="571294" cy="571402"/>
            </a:xfrm>
            <a:prstGeom prst="pie">
              <a:avLst>
                <a:gd name="adj1" fmla="val 0"/>
                <a:gd name="adj2" fmla="val 10781168"/>
              </a:avLst>
            </a:prstGeom>
            <a:solidFill>
              <a:srgbClr val="193B65">
                <a:alpha val="25000"/>
              </a:srgbClr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cxnSp>
        <p:nvCxnSpPr>
          <p:cNvPr id="5" name="Přímá spojnice 4"/>
          <p:cNvCxnSpPr/>
          <p:nvPr/>
        </p:nvCxnSpPr>
        <p:spPr>
          <a:xfrm>
            <a:off x="2007672" y="2422377"/>
            <a:ext cx="1988264" cy="303577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60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utoUpdateAnimBg="0"/>
      <p:bldP spid="7176" grpId="0" autoUpdateAnimBg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/>
          </p:cNvSpPr>
          <p:nvPr/>
        </p:nvSpPr>
        <p:spPr bwMode="auto">
          <a:xfrm>
            <a:off x="142875" y="357188"/>
            <a:ext cx="87868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cs-CZ" altLang="cs-CZ" sz="28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cs-CZ" altLang="cs-CZ" sz="32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cs-CZ" altLang="cs-CZ" sz="3200" b="1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eaLnBrk="1" hangingPunct="1"/>
            <a:r>
              <a:rPr lang="cs-CZ" altLang="cs-CZ" sz="32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Refinement</a:t>
            </a:r>
            <a:r>
              <a:rPr lang="cs-CZ" altLang="cs-CZ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of</a:t>
            </a:r>
            <a:r>
              <a:rPr lang="cs-CZ" altLang="cs-CZ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Maps</a:t>
            </a:r>
            <a:r>
              <a:rPr lang="cs-CZ" altLang="cs-CZ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during</a:t>
            </a:r>
            <a:r>
              <a:rPr lang="cs-CZ" altLang="cs-CZ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their</a:t>
            </a:r>
            <a:r>
              <a:rPr lang="cs-CZ" altLang="cs-CZ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updates</a:t>
            </a:r>
            <a:endParaRPr lang="cs-CZ" altLang="cs-CZ" sz="32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cs-CZ" altLang="cs-CZ" sz="32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cs-CZ" altLang="cs-CZ" sz="32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cs-CZ" altLang="cs-CZ" sz="38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37891" name="Zástupný symbol pro obsah 2"/>
          <p:cNvSpPr>
            <a:spLocks/>
          </p:cNvSpPr>
          <p:nvPr/>
        </p:nvSpPr>
        <p:spPr bwMode="auto">
          <a:xfrm>
            <a:off x="457200" y="16891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altLang="cs-CZ" sz="3200">
              <a:solidFill>
                <a:srgbClr val="193B65"/>
              </a:solidFill>
              <a:latin typeface="Calibri" panose="020F0502020204030204" pitchFamily="34" charset="0"/>
            </a:endParaRPr>
          </a:p>
        </p:txBody>
      </p:sp>
      <p:sp>
        <p:nvSpPr>
          <p:cNvPr id="37893" name="TextovéPole 24"/>
          <p:cNvSpPr txBox="1">
            <a:spLocks noChangeArrowheads="1"/>
          </p:cNvSpPr>
          <p:nvPr/>
        </p:nvSpPr>
        <p:spPr bwMode="auto">
          <a:xfrm>
            <a:off x="357188" y="1643063"/>
            <a:ext cx="8634412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cs-CZ" altLang="cs-CZ" sz="280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AutoNum type="arabicPeriod" startAt="3"/>
            </a:pPr>
            <a:endParaRPr lang="cs-CZ" altLang="cs-CZ" sz="280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7896" name="TextovéPole 24"/>
          <p:cNvSpPr txBox="1">
            <a:spLocks noChangeArrowheads="1"/>
          </p:cNvSpPr>
          <p:nvPr/>
        </p:nvSpPr>
        <p:spPr bwMode="auto">
          <a:xfrm>
            <a:off x="357188" y="1643062"/>
            <a:ext cx="5870996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90000"/>
              </a:lnSpc>
            </a:pPr>
            <a:r>
              <a:rPr lang="cs-CZ" altLang="cs-CZ" sz="3000" dirty="0">
                <a:solidFill>
                  <a:schemeClr val="tx2"/>
                </a:solidFill>
                <a:latin typeface="Calibri" panose="020F0502020204030204" pitchFamily="34" charset="0"/>
              </a:rPr>
              <a:t>D</a:t>
            </a:r>
            <a:r>
              <a:rPr lang="en-US" altLang="cs-CZ" sz="3000" dirty="0" err="1">
                <a:solidFill>
                  <a:schemeClr val="tx2"/>
                </a:solidFill>
                <a:latin typeface="Calibri" panose="020F0502020204030204" pitchFamily="34" charset="0"/>
              </a:rPr>
              <a:t>ocument</a:t>
            </a:r>
            <a:r>
              <a:rPr lang="en-US" altLang="cs-CZ" sz="3000" dirty="0">
                <a:solidFill>
                  <a:schemeClr val="tx2"/>
                </a:solidFill>
                <a:latin typeface="Calibri" panose="020F0502020204030204" pitchFamily="34" charset="0"/>
              </a:rPr>
              <a:t> signed by all the owners that they agree with the refinement of </a:t>
            </a:r>
            <a:r>
              <a:rPr lang="cs-CZ" altLang="cs-CZ" sz="30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boundaries</a:t>
            </a:r>
            <a:r>
              <a:rPr lang="cs-CZ" altLang="cs-CZ" sz="3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(</a:t>
            </a:r>
            <a:r>
              <a:rPr lang="cs-CZ" altLang="cs-CZ" sz="30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agreement</a:t>
            </a:r>
            <a:r>
              <a:rPr lang="cs-CZ" altLang="cs-CZ" sz="3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) = </a:t>
            </a:r>
            <a:r>
              <a:rPr lang="cs-CZ" altLang="cs-CZ" sz="30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the</a:t>
            </a:r>
            <a:r>
              <a:rPr lang="cs-CZ" altLang="cs-CZ" sz="3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0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ownership</a:t>
            </a:r>
            <a:r>
              <a:rPr lang="cs-CZ" altLang="cs-CZ" sz="3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0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boundary</a:t>
            </a:r>
            <a:r>
              <a:rPr lang="cs-CZ" altLang="cs-CZ" sz="3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0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is</a:t>
            </a:r>
            <a:r>
              <a:rPr lang="cs-CZ" altLang="cs-CZ" sz="3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3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0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marked</a:t>
            </a:r>
            <a:r>
              <a:rPr lang="en-US" altLang="cs-CZ" sz="3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3000" dirty="0">
                <a:solidFill>
                  <a:schemeClr val="tx2"/>
                </a:solidFill>
                <a:latin typeface="Calibri" panose="020F0502020204030204" pitchFamily="34" charset="0"/>
              </a:rPr>
              <a:t>in the cadastral map</a:t>
            </a:r>
            <a:endParaRPr lang="cs-CZ" altLang="cs-CZ" sz="30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altLang="cs-CZ" sz="30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3789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365104"/>
            <a:ext cx="1430338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8" name="TextovéPole 19"/>
          <p:cNvSpPr txBox="1">
            <a:spLocks noChangeArrowheads="1"/>
          </p:cNvSpPr>
          <p:nvPr/>
        </p:nvSpPr>
        <p:spPr bwMode="auto">
          <a:xfrm>
            <a:off x="4139952" y="4653136"/>
            <a:ext cx="11525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4800" dirty="0">
                <a:solidFill>
                  <a:srgbClr val="193B65"/>
                </a:solidFill>
              </a:rPr>
              <a:t>=&gt;</a:t>
            </a:r>
          </a:p>
        </p:txBody>
      </p:sp>
      <p:pic>
        <p:nvPicPr>
          <p:cNvPr id="37899" name="Obrázek 5" descr="obr1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88840"/>
            <a:ext cx="2608263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Skupina 18"/>
          <p:cNvGrpSpPr/>
          <p:nvPr/>
        </p:nvGrpSpPr>
        <p:grpSpPr>
          <a:xfrm>
            <a:off x="6308721" y="2204864"/>
            <a:ext cx="1151586" cy="3888432"/>
            <a:chOff x="6308721" y="2204864"/>
            <a:chExt cx="1151586" cy="3888432"/>
          </a:xfrm>
        </p:grpSpPr>
        <p:cxnSp>
          <p:nvCxnSpPr>
            <p:cNvPr id="3" name="Přímá spojnice 2"/>
            <p:cNvCxnSpPr/>
            <p:nvPr/>
          </p:nvCxnSpPr>
          <p:spPr>
            <a:xfrm>
              <a:off x="6308721" y="2204864"/>
              <a:ext cx="532026" cy="2617302"/>
            </a:xfrm>
            <a:prstGeom prst="line">
              <a:avLst/>
            </a:prstGeom>
            <a:ln w="38100">
              <a:solidFill>
                <a:srgbClr val="67F3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>
            <a:xfrm>
              <a:off x="6840747" y="4822166"/>
              <a:ext cx="458550" cy="727844"/>
            </a:xfrm>
            <a:prstGeom prst="line">
              <a:avLst/>
            </a:prstGeom>
            <a:ln w="38100">
              <a:solidFill>
                <a:srgbClr val="67F3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/>
            <p:cNvCxnSpPr/>
            <p:nvPr/>
          </p:nvCxnSpPr>
          <p:spPr>
            <a:xfrm>
              <a:off x="7299297" y="5557962"/>
              <a:ext cx="161010" cy="535334"/>
            </a:xfrm>
            <a:prstGeom prst="line">
              <a:avLst/>
            </a:prstGeom>
            <a:ln w="38100">
              <a:solidFill>
                <a:srgbClr val="67F3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040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/>
          </p:cNvSpPr>
          <p:nvPr/>
        </p:nvSpPr>
        <p:spPr bwMode="auto">
          <a:xfrm>
            <a:off x="142875" y="357188"/>
            <a:ext cx="87868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cs-CZ" altLang="cs-CZ" sz="28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cs-CZ" altLang="cs-CZ" sz="32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eaLnBrk="1" hangingPunct="1"/>
            <a:r>
              <a:rPr lang="cs-CZ" altLang="cs-CZ" sz="32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Refinement</a:t>
            </a:r>
            <a:r>
              <a:rPr lang="cs-CZ" altLang="cs-CZ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of</a:t>
            </a:r>
            <a:r>
              <a:rPr lang="cs-CZ" altLang="cs-CZ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Maps</a:t>
            </a:r>
            <a:r>
              <a:rPr lang="cs-CZ" altLang="cs-CZ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during</a:t>
            </a:r>
            <a:r>
              <a:rPr lang="cs-CZ" altLang="cs-CZ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their</a:t>
            </a:r>
            <a:r>
              <a:rPr lang="cs-CZ" altLang="cs-CZ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updates</a:t>
            </a:r>
            <a:r>
              <a:rPr lang="cs-CZ" altLang="cs-CZ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</a:p>
          <a:p>
            <a:pPr algn="ctr" eaLnBrk="1" hangingPunct="1"/>
            <a:endParaRPr lang="cs-CZ" altLang="cs-CZ" sz="3200" b="1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cs-CZ" altLang="cs-CZ" sz="38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36867" name="Zástupný symbol pro obsah 2"/>
          <p:cNvSpPr>
            <a:spLocks/>
          </p:cNvSpPr>
          <p:nvPr/>
        </p:nvSpPr>
        <p:spPr bwMode="auto">
          <a:xfrm>
            <a:off x="457200" y="16891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altLang="cs-CZ" sz="3200">
              <a:solidFill>
                <a:srgbClr val="193B65"/>
              </a:solidFill>
              <a:latin typeface="Calibri" panose="020F0502020204030204" pitchFamily="34" charset="0"/>
            </a:endParaRPr>
          </a:p>
        </p:txBody>
      </p:sp>
      <p:sp>
        <p:nvSpPr>
          <p:cNvPr id="36869" name="TextovéPole 24"/>
          <p:cNvSpPr txBox="1">
            <a:spLocks noChangeArrowheads="1"/>
          </p:cNvSpPr>
          <p:nvPr/>
        </p:nvSpPr>
        <p:spPr bwMode="auto">
          <a:xfrm>
            <a:off x="357188" y="1643063"/>
            <a:ext cx="8634412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cs-CZ" altLang="cs-CZ" sz="280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AutoNum type="arabicPeriod" startAt="3"/>
            </a:pPr>
            <a:endParaRPr lang="cs-CZ" altLang="cs-CZ" sz="280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6872" name="TextovéPole 24"/>
          <p:cNvSpPr txBox="1">
            <a:spLocks noChangeArrowheads="1"/>
          </p:cNvSpPr>
          <p:nvPr/>
        </p:nvSpPr>
        <p:spPr bwMode="auto">
          <a:xfrm>
            <a:off x="457200" y="1643063"/>
            <a:ext cx="87868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90000"/>
              </a:lnSpc>
            </a:pPr>
            <a:r>
              <a:rPr lang="en-US" altLang="cs-CZ" sz="3000" dirty="0">
                <a:solidFill>
                  <a:schemeClr val="tx2"/>
                </a:solidFill>
                <a:latin typeface="Calibri" panose="020F0502020204030204" pitchFamily="34" charset="0"/>
              </a:rPr>
              <a:t>Without the owner's agreement, the original boundary remains unchanged </a:t>
            </a:r>
            <a:r>
              <a:rPr lang="en-US" altLang="cs-CZ" sz="3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in </a:t>
            </a:r>
            <a:r>
              <a:rPr lang="en-US" altLang="cs-CZ" sz="3000" dirty="0">
                <a:solidFill>
                  <a:schemeClr val="tx2"/>
                </a:solidFill>
                <a:latin typeface="Calibri" panose="020F0502020204030204" pitchFamily="34" charset="0"/>
              </a:rPr>
              <a:t>the map</a:t>
            </a:r>
            <a:endParaRPr lang="cs-CZ" altLang="cs-CZ" sz="30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36873" name="Obrázek 44" descr="obr1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060848"/>
            <a:ext cx="2520950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73016"/>
            <a:ext cx="1430338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75" name="Skupina 18"/>
          <p:cNvGrpSpPr>
            <a:grpSpLocks/>
          </p:cNvGrpSpPr>
          <p:nvPr/>
        </p:nvGrpSpPr>
        <p:grpSpPr bwMode="auto">
          <a:xfrm>
            <a:off x="1691804" y="3357116"/>
            <a:ext cx="1873250" cy="2016125"/>
            <a:chOff x="1619672" y="3068960"/>
            <a:chExt cx="1872208" cy="2016224"/>
          </a:xfrm>
        </p:grpSpPr>
        <p:cxnSp>
          <p:nvCxnSpPr>
            <p:cNvPr id="15" name="Přímá spojovací čára 14"/>
            <p:cNvCxnSpPr/>
            <p:nvPr/>
          </p:nvCxnSpPr>
          <p:spPr>
            <a:xfrm>
              <a:off x="1619672" y="3068960"/>
              <a:ext cx="1872208" cy="2016224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ovací čára 16"/>
            <p:cNvCxnSpPr/>
            <p:nvPr/>
          </p:nvCxnSpPr>
          <p:spPr>
            <a:xfrm flipV="1">
              <a:off x="1619672" y="3068960"/>
              <a:ext cx="1872208" cy="194478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876" name="TextovéPole 19"/>
          <p:cNvSpPr txBox="1">
            <a:spLocks noChangeArrowheads="1"/>
          </p:cNvSpPr>
          <p:nvPr/>
        </p:nvSpPr>
        <p:spPr bwMode="auto">
          <a:xfrm>
            <a:off x="4139729" y="3861941"/>
            <a:ext cx="11525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4800">
                <a:solidFill>
                  <a:srgbClr val="193B65"/>
                </a:solidFill>
              </a:rPr>
              <a:t>=&gt;</a:t>
            </a:r>
          </a:p>
        </p:txBody>
      </p:sp>
      <p:cxnSp>
        <p:nvCxnSpPr>
          <p:cNvPr id="13" name="Přímá spojnice 12"/>
          <p:cNvCxnSpPr/>
          <p:nvPr/>
        </p:nvCxnSpPr>
        <p:spPr>
          <a:xfrm>
            <a:off x="6092444" y="2234796"/>
            <a:ext cx="1192776" cy="3956142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79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0" name="Obdélník 2"/>
          <p:cNvSpPr>
            <a:spLocks noChangeArrowheads="1"/>
          </p:cNvSpPr>
          <p:nvPr/>
        </p:nvSpPr>
        <p:spPr bwMode="auto">
          <a:xfrm>
            <a:off x="395536" y="548680"/>
            <a:ext cx="85255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Activities of the Cadastral  Offices till 2030</a:t>
            </a:r>
            <a:endParaRPr lang="pl-PL" sz="32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81930" y="1700808"/>
            <a:ext cx="835273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indent="-447675"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cs-CZ" sz="2400" b="1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Long term </a:t>
            </a:r>
            <a:r>
              <a:rPr lang="cs-CZ" sz="24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Conceptual</a:t>
            </a:r>
            <a:r>
              <a:rPr lang="cs-CZ" sz="2400" b="1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sz="2400" b="1" dirty="0" err="1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cs-CZ" sz="24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ocument</a:t>
            </a:r>
            <a:r>
              <a:rPr lang="cs-CZ" sz="2400" b="1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 – 2017</a:t>
            </a:r>
          </a:p>
          <a:p>
            <a:pPr>
              <a:spcBef>
                <a:spcPts val="600"/>
              </a:spcBef>
              <a:defRPr/>
            </a:pPr>
            <a:endParaRPr lang="cs-CZ" sz="2400" dirty="0" smtClean="0">
              <a:solidFill>
                <a:schemeClr val="tx2"/>
              </a:solidFill>
              <a:latin typeface="Calibri" panose="020F05020202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600"/>
              </a:spcBef>
              <a:defRPr/>
            </a:pPr>
            <a:r>
              <a:rPr lang="cs-CZ" sz="2400" dirty="0" err="1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cs-CZ" sz="24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 most </a:t>
            </a:r>
            <a:r>
              <a:rPr lang="cs-CZ" sz="2400" dirty="0" err="1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important</a:t>
            </a:r>
            <a:r>
              <a:rPr lang="cs-CZ" sz="24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sz="2400" dirty="0" err="1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issues</a:t>
            </a:r>
            <a:r>
              <a:rPr lang="cs-CZ" sz="24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514350" indent="-514350">
              <a:spcBef>
                <a:spcPts val="600"/>
              </a:spcBef>
              <a:buAutoNum type="arabicPeriod"/>
              <a:defRPr/>
            </a:pPr>
            <a:r>
              <a:rPr lang="en-US" sz="24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Insufficient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geometric quality of cadastral </a:t>
            </a:r>
            <a:r>
              <a:rPr lang="en-US" sz="24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maps</a:t>
            </a:r>
            <a:endParaRPr lang="cs-CZ" sz="2400" dirty="0" smtClean="0">
              <a:solidFill>
                <a:schemeClr val="tx2"/>
              </a:solidFill>
              <a:latin typeface="Calibri" panose="020F05020202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just">
              <a:spcBef>
                <a:spcPts val="600"/>
              </a:spcBef>
              <a:buAutoNum type="arabicPeriod"/>
              <a:defRPr/>
            </a:pP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Discrepancies between registered </a:t>
            </a:r>
            <a:r>
              <a:rPr lang="cs-CZ" sz="24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data </a:t>
            </a:r>
            <a:r>
              <a:rPr lang="en-US" sz="24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and</a:t>
            </a:r>
            <a:r>
              <a:rPr lang="cs-CZ" sz="24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sz="2400" dirty="0" err="1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actual</a:t>
            </a:r>
            <a:r>
              <a:rPr lang="cs-CZ" sz="24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 status in </a:t>
            </a:r>
            <a:r>
              <a:rPr lang="cs-CZ" sz="2400" dirty="0" err="1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terrain</a:t>
            </a:r>
            <a:r>
              <a:rPr lang="cs-CZ" sz="24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sz="2400" dirty="0" err="1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caused</a:t>
            </a:r>
            <a:r>
              <a:rPr lang="cs-CZ" sz="24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 by non-</a:t>
            </a:r>
            <a:r>
              <a:rPr lang="cs-CZ" sz="2400" dirty="0" err="1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compliance</a:t>
            </a:r>
            <a:r>
              <a:rPr lang="cs-CZ" sz="24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sz="2400" dirty="0" err="1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with</a:t>
            </a:r>
            <a:r>
              <a:rPr lang="cs-CZ" sz="24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 reporting </a:t>
            </a:r>
            <a:r>
              <a:rPr lang="cs-CZ" sz="2400" dirty="0" err="1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obligations</a:t>
            </a:r>
            <a:r>
              <a:rPr lang="cs-CZ" sz="24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sz="2400" dirty="0" err="1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of</a:t>
            </a:r>
            <a:r>
              <a:rPr lang="cs-CZ" sz="24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sz="2400" dirty="0" err="1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cs-CZ" sz="24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sz="2400" dirty="0" err="1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o</a:t>
            </a:r>
            <a:r>
              <a:rPr lang="cs-CZ" sz="2400" dirty="0" err="1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wners</a:t>
            </a:r>
            <a:endParaRPr lang="cs-CZ" sz="2400" dirty="0" smtClean="0">
              <a:solidFill>
                <a:schemeClr val="tx2"/>
              </a:solidFill>
              <a:latin typeface="Calibri" panose="020F05020202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 algn="just">
              <a:spcBef>
                <a:spcPts val="600"/>
              </a:spcBef>
              <a:buAutoNum type="arabicPeriod"/>
              <a:defRPr/>
            </a:pPr>
            <a:r>
              <a:rPr lang="en-US" sz="24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Out-of-date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technical data already </a:t>
            </a:r>
            <a:r>
              <a:rPr lang="cs-CZ" sz="2400" dirty="0" err="1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registered</a:t>
            </a:r>
            <a:r>
              <a:rPr lang="en-US" sz="24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sz="24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sz="24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in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particular data on land types, land use, type and mode of property </a:t>
            </a:r>
            <a:r>
              <a:rPr lang="en-US" sz="24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protection</a:t>
            </a:r>
            <a:r>
              <a:rPr lang="cs-CZ" sz="24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algn="just">
              <a:spcBef>
                <a:spcPts val="600"/>
              </a:spcBef>
              <a:defRPr/>
            </a:pPr>
            <a:endParaRPr lang="cs-CZ" sz="2400" dirty="0" smtClean="0">
              <a:solidFill>
                <a:schemeClr val="tx2"/>
              </a:solidFill>
              <a:latin typeface="Calibri" panose="020F05020202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14350" indent="-514350">
              <a:spcBef>
                <a:spcPts val="600"/>
              </a:spcBef>
              <a:buAutoNum type="arabicPeriod"/>
              <a:defRPr/>
            </a:pPr>
            <a:endParaRPr lang="cs-CZ" sz="2400" dirty="0" smtClean="0">
              <a:solidFill>
                <a:schemeClr val="tx2"/>
              </a:solidFill>
              <a:latin typeface="Calibri" panose="020F05020202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57200" indent="-457200">
              <a:spcBef>
                <a:spcPts val="600"/>
              </a:spcBef>
              <a:buAutoNum type="arabicPeriod"/>
              <a:defRPr/>
            </a:pPr>
            <a:endParaRPr lang="cs-CZ" sz="2400" dirty="0">
              <a:solidFill>
                <a:srgbClr val="C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192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84121"/>
            <a:ext cx="9144000" cy="7142121"/>
          </a:xfrm>
          <a:prstGeom prst="rect">
            <a:avLst/>
          </a:prstGeom>
        </p:spPr>
      </p:pic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764704"/>
            <a:ext cx="8280920" cy="5904656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Font typeface="Monotype Sorts" charset="2"/>
              <a:buNone/>
            </a:pPr>
            <a:r>
              <a:rPr lang="en-GB" sz="4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Basic </a:t>
            </a:r>
            <a:r>
              <a:rPr lang="cs-CZ" sz="4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information</a:t>
            </a:r>
            <a:r>
              <a:rPr lang="en-GB" sz="4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about the CR</a:t>
            </a:r>
            <a:endParaRPr lang="cs-CZ" sz="4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buFont typeface="Monotype Sorts" charset="2"/>
              <a:buNone/>
            </a:pPr>
            <a:endParaRPr lang="en-GB" sz="4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 typeface="Monotype Sorts" charset="2"/>
              <a:buNone/>
            </a:pPr>
            <a:endParaRPr lang="cs-CZ" sz="2800" b="1" dirty="0" smtClean="0">
              <a:solidFill>
                <a:srgbClr val="FF0000"/>
              </a:solidFill>
              <a:latin typeface="Arial Narrow" pitchFamily="34" charset="0"/>
            </a:endParaRPr>
          </a:p>
          <a:p>
            <a:pPr>
              <a:lnSpc>
                <a:spcPct val="90000"/>
              </a:lnSpc>
              <a:buFont typeface="Monotype Sorts" charset="2"/>
              <a:buNone/>
            </a:pPr>
            <a:endParaRPr lang="cs-CZ" sz="2800" b="1" dirty="0">
              <a:solidFill>
                <a:srgbClr val="FF0000"/>
              </a:solidFill>
              <a:latin typeface="Arial Narrow" pitchFamily="34" charset="0"/>
            </a:endParaRPr>
          </a:p>
          <a:p>
            <a:pPr>
              <a:lnSpc>
                <a:spcPct val="90000"/>
              </a:lnSpc>
              <a:buFont typeface="Monotype Sorts" charset="2"/>
              <a:buNone/>
            </a:pPr>
            <a:endParaRPr lang="cs-CZ" sz="2800" b="1" dirty="0" smtClean="0">
              <a:solidFill>
                <a:srgbClr val="FF0000"/>
              </a:solidFill>
              <a:latin typeface="Arial Narrow" pitchFamily="34" charset="0"/>
            </a:endParaRPr>
          </a:p>
          <a:p>
            <a:pPr>
              <a:lnSpc>
                <a:spcPct val="90000"/>
              </a:lnSpc>
              <a:buFont typeface="Monotype Sorts" charset="2"/>
              <a:buNone/>
            </a:pPr>
            <a:endParaRPr lang="cs-CZ" sz="2800" b="1" dirty="0" smtClean="0">
              <a:solidFill>
                <a:schemeClr val="bg1"/>
              </a:solidFill>
              <a:latin typeface="Arial Narrow" pitchFamily="34" charset="0"/>
            </a:endParaRP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GB" sz="2800" b="1" dirty="0" smtClean="0">
                <a:solidFill>
                  <a:schemeClr val="tx2"/>
                </a:solidFill>
                <a:latin typeface="Arial Narrow" pitchFamily="34" charset="0"/>
              </a:rPr>
              <a:t>Area: 78,866 km</a:t>
            </a:r>
            <a:r>
              <a:rPr lang="en-GB" sz="2800" b="1" baseline="30000" dirty="0" smtClean="0">
                <a:solidFill>
                  <a:schemeClr val="tx2"/>
                </a:solidFill>
                <a:latin typeface="Arial Narrow" pitchFamily="34" charset="0"/>
              </a:rPr>
              <a:t>2</a:t>
            </a:r>
            <a:endParaRPr lang="en-GB" sz="28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GB" sz="2800" b="1" dirty="0" smtClean="0">
                <a:solidFill>
                  <a:schemeClr val="tx2"/>
                </a:solidFill>
                <a:latin typeface="Arial Narrow" pitchFamily="34" charset="0"/>
              </a:rPr>
              <a:t>Population: 10 mil</a:t>
            </a:r>
            <a:r>
              <a:rPr lang="cs-CZ" sz="2800" b="1" dirty="0" smtClean="0">
                <a:solidFill>
                  <a:schemeClr val="tx2"/>
                </a:solidFill>
                <a:latin typeface="Arial Narrow" pitchFamily="34" charset="0"/>
              </a:rPr>
              <a:t>.</a:t>
            </a:r>
            <a:endParaRPr lang="en-GB" sz="28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>
              <a:lnSpc>
                <a:spcPct val="90000"/>
              </a:lnSpc>
              <a:buNone/>
              <a:tabLst>
                <a:tab pos="3492500" algn="l"/>
              </a:tabLst>
            </a:pPr>
            <a:r>
              <a:rPr lang="en-GB" sz="2800" b="1" dirty="0" smtClean="0">
                <a:solidFill>
                  <a:schemeClr val="tx2"/>
                </a:solidFill>
                <a:latin typeface="Arial Narrow" pitchFamily="34" charset="0"/>
              </a:rPr>
              <a:t>Administrative division: </a:t>
            </a:r>
            <a:r>
              <a:rPr lang="cs-CZ" sz="2800" b="1" dirty="0" smtClean="0">
                <a:solidFill>
                  <a:schemeClr val="tx2"/>
                </a:solidFill>
                <a:latin typeface="Arial Narrow" pitchFamily="34" charset="0"/>
              </a:rPr>
              <a:t>	1</a:t>
            </a:r>
            <a:r>
              <a:rPr lang="en-GB" sz="2800" b="1" dirty="0" smtClean="0">
                <a:solidFill>
                  <a:schemeClr val="tx2"/>
                </a:solidFill>
                <a:latin typeface="Arial Narrow" pitchFamily="34" charset="0"/>
              </a:rPr>
              <a:t>4 regions</a:t>
            </a:r>
            <a:endParaRPr lang="cs-CZ" sz="28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>
              <a:lnSpc>
                <a:spcPct val="90000"/>
              </a:lnSpc>
              <a:buNone/>
              <a:tabLst>
                <a:tab pos="3492500" algn="l"/>
              </a:tabLst>
            </a:pPr>
            <a:r>
              <a:rPr lang="cs-CZ" sz="2800" b="1" dirty="0" smtClean="0">
                <a:solidFill>
                  <a:schemeClr val="tx2"/>
                </a:solidFill>
                <a:latin typeface="Arial Narrow" pitchFamily="34" charset="0"/>
              </a:rPr>
              <a:t>		22 mil </a:t>
            </a:r>
            <a:r>
              <a:rPr lang="cs-CZ" sz="2800" b="1" dirty="0" err="1" smtClean="0">
                <a:solidFill>
                  <a:schemeClr val="tx2"/>
                </a:solidFill>
                <a:latin typeface="Arial Narrow" pitchFamily="34" charset="0"/>
              </a:rPr>
              <a:t>parcels</a:t>
            </a:r>
            <a:endParaRPr lang="cs-CZ" sz="28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>
              <a:lnSpc>
                <a:spcPct val="90000"/>
              </a:lnSpc>
              <a:buNone/>
              <a:tabLst>
                <a:tab pos="3492500" algn="l"/>
              </a:tabLst>
            </a:pPr>
            <a:r>
              <a:rPr lang="cs-CZ" sz="2800" b="1" dirty="0">
                <a:solidFill>
                  <a:schemeClr val="tx2"/>
                </a:solidFill>
                <a:latin typeface="Arial Narrow" pitchFamily="34" charset="0"/>
              </a:rPr>
              <a:t>	</a:t>
            </a:r>
            <a:r>
              <a:rPr lang="cs-CZ" sz="2800" b="1" dirty="0" smtClean="0">
                <a:solidFill>
                  <a:schemeClr val="tx2"/>
                </a:solidFill>
                <a:latin typeface="Arial Narrow" pitchFamily="34" charset="0"/>
              </a:rPr>
              <a:t>	</a:t>
            </a:r>
            <a:r>
              <a:rPr lang="en-GB" sz="2800" b="1" dirty="0" smtClean="0">
                <a:solidFill>
                  <a:schemeClr val="tx2"/>
                </a:solidFill>
                <a:latin typeface="Arial Narrow" pitchFamily="34" charset="0"/>
              </a:rPr>
              <a:t>13,0</a:t>
            </a:r>
            <a:r>
              <a:rPr lang="cs-CZ" sz="2800" b="1" dirty="0" smtClean="0">
                <a:solidFill>
                  <a:schemeClr val="tx2"/>
                </a:solidFill>
                <a:latin typeface="Arial Narrow" pitchFamily="34" charset="0"/>
              </a:rPr>
              <a:t>94</a:t>
            </a:r>
            <a:r>
              <a:rPr lang="en-GB" sz="2800" b="1" dirty="0" smtClean="0">
                <a:solidFill>
                  <a:schemeClr val="tx2"/>
                </a:solidFill>
                <a:latin typeface="Arial Narrow" pitchFamily="34" charset="0"/>
              </a:rPr>
              <a:t> cadastral units</a:t>
            </a:r>
            <a:r>
              <a:rPr lang="cs-CZ" sz="2800" b="1" dirty="0" smtClean="0">
                <a:solidFill>
                  <a:schemeClr val="tx2"/>
                </a:solidFill>
                <a:latin typeface="Arial Narrow" pitchFamily="34" charset="0"/>
              </a:rPr>
              <a:t>  </a:t>
            </a:r>
          </a:p>
          <a:p>
            <a:pPr>
              <a:lnSpc>
                <a:spcPct val="90000"/>
              </a:lnSpc>
              <a:buNone/>
              <a:tabLst>
                <a:tab pos="3492500" algn="l"/>
              </a:tabLst>
            </a:pPr>
            <a:endParaRPr lang="en-GB" sz="1800" b="1" i="1" dirty="0">
              <a:solidFill>
                <a:srgbClr val="C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28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0" name="Obdélník 2"/>
          <p:cNvSpPr>
            <a:spLocks noChangeArrowheads="1"/>
          </p:cNvSpPr>
          <p:nvPr/>
        </p:nvSpPr>
        <p:spPr bwMode="auto">
          <a:xfrm>
            <a:off x="611560" y="476672"/>
            <a:ext cx="796411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Increasing the Geometric Quality of </a:t>
            </a:r>
          </a:p>
          <a:p>
            <a:pPr algn="ctr"/>
            <a:r>
              <a:rPr lang="pl-PL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Cadastral Maps </a:t>
            </a:r>
            <a:endParaRPr lang="pl-PL" sz="32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539750" y="1773238"/>
            <a:ext cx="85209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Completion of digitization does not solve the problem of insufficient cadastral map accuracy in approximately 60% of </a:t>
            </a:r>
            <a:r>
              <a:rPr lang="cs-CZ" sz="28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C</a:t>
            </a:r>
            <a:r>
              <a:rPr lang="en-US" sz="2800" dirty="0" err="1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adastral</a:t>
            </a:r>
            <a:r>
              <a:rPr lang="en-US" sz="28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sz="2800" dirty="0" err="1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Units</a:t>
            </a:r>
            <a:endParaRPr lang="cs-CZ" sz="2800" dirty="0" smtClean="0">
              <a:solidFill>
                <a:schemeClr val="tx2"/>
              </a:solidFill>
              <a:latin typeface="Calibri" panose="020F05020202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571500" indent="-571500" algn="just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We will devote a part of the capacities to the works that will lead to the improvement of </a:t>
            </a:r>
            <a:r>
              <a:rPr lang="cs-CZ" sz="28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C</a:t>
            </a:r>
            <a:r>
              <a:rPr lang="en-US" sz="2800" dirty="0" err="1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adastral</a:t>
            </a:r>
            <a:r>
              <a:rPr lang="en-US" sz="28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sz="28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M</a:t>
            </a:r>
            <a:r>
              <a:rPr lang="en-US" sz="28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aps</a:t>
            </a:r>
            <a:endParaRPr lang="cs-CZ" sz="2800" dirty="0" smtClean="0">
              <a:solidFill>
                <a:schemeClr val="tx2"/>
              </a:solidFill>
              <a:latin typeface="Calibri" panose="020F05020202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1028700" lvl="1" indent="-400050" algn="just">
              <a:buFont typeface="Arial" pitchFamily="34" charset="0"/>
              <a:buChar char="•"/>
              <a:defRPr/>
            </a:pPr>
            <a:r>
              <a:rPr lang="cs-CZ" sz="2800" dirty="0" smtClean="0">
                <a:solidFill>
                  <a:srgbClr val="C00000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New </a:t>
            </a:r>
            <a:r>
              <a:rPr lang="cs-CZ" sz="2800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Mapping</a:t>
            </a:r>
          </a:p>
          <a:p>
            <a:pPr marL="571500" indent="-571500" algn="just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The </a:t>
            </a:r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problem of geometric quality of </a:t>
            </a:r>
            <a:r>
              <a:rPr lang="cs-CZ" sz="28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C</a:t>
            </a:r>
            <a:r>
              <a:rPr lang="en-US" sz="2800" dirty="0" err="1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adastral</a:t>
            </a:r>
            <a:r>
              <a:rPr lang="en-US" sz="28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sz="28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M</a:t>
            </a:r>
            <a:r>
              <a:rPr lang="en-US" sz="28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aps </a:t>
            </a:r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is solvable </a:t>
            </a:r>
            <a:r>
              <a:rPr lang="cs-CZ" sz="2800" dirty="0" err="1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within</a:t>
            </a:r>
            <a:r>
              <a:rPr lang="en-US" sz="28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sz="2800" dirty="0" err="1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next</a:t>
            </a:r>
            <a:r>
              <a:rPr lang="en-US" sz="28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20-30 </a:t>
            </a:r>
            <a:r>
              <a:rPr lang="en-US" sz="2800" dirty="0" smtClean="0">
                <a:solidFill>
                  <a:schemeClr val="tx2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rPr>
              <a:t>years</a:t>
            </a:r>
            <a:endParaRPr lang="cs-CZ" sz="2800" dirty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222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latin typeface="Calibri" panose="020F0502020204030204" pitchFamily="34" charset="0"/>
              </a:rPr>
              <a:t>Process</a:t>
            </a: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dirty="0" err="1" smtClean="0">
                <a:latin typeface="Calibri" panose="020F0502020204030204" pitchFamily="34" charset="0"/>
              </a:rPr>
              <a:t>of</a:t>
            </a:r>
            <a:r>
              <a:rPr lang="cs-CZ" dirty="0" smtClean="0">
                <a:latin typeface="Calibri" panose="020F0502020204030204" pitchFamily="34" charset="0"/>
              </a:rPr>
              <a:t> New </a:t>
            </a:r>
            <a:r>
              <a:rPr lang="cs-CZ" dirty="0" err="1" smtClean="0">
                <a:latin typeface="Calibri" panose="020F0502020204030204" pitchFamily="34" charset="0"/>
              </a:rPr>
              <a:t>Mapping</a:t>
            </a:r>
            <a:r>
              <a:rPr lang="cs-CZ" dirty="0" smtClean="0">
                <a:latin typeface="Calibri" panose="020F0502020204030204" pitchFamily="34" charset="0"/>
              </a:rPr>
              <a:t> - </a:t>
            </a:r>
            <a:r>
              <a:rPr lang="cs-CZ" dirty="0" err="1" smtClean="0">
                <a:latin typeface="Calibri" panose="020F0502020204030204" pitchFamily="34" charset="0"/>
              </a:rPr>
              <a:t>Phases</a:t>
            </a:r>
            <a:endParaRPr lang="cs-CZ" dirty="0"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</a:p>
          <a:p>
            <a:r>
              <a:rPr lang="cs-CZ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Preparatory</a:t>
            </a:r>
            <a:r>
              <a:rPr lang="cs-CZ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endParaRPr lang="cs-CZ" sz="2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Investigation</a:t>
            </a:r>
            <a:r>
              <a:rPr lang="cs-CZ" sz="2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2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Boundaries</a:t>
            </a:r>
            <a:endParaRPr lang="cs-CZ" sz="2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Detailed</a:t>
            </a:r>
            <a:r>
              <a:rPr lang="cs-CZ" sz="2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Survey</a:t>
            </a:r>
            <a:endParaRPr lang="cs-CZ" sz="2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Creating</a:t>
            </a:r>
            <a:r>
              <a:rPr lang="cs-CZ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new</a:t>
            </a:r>
            <a:r>
              <a:rPr lang="cs-CZ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Cadastral</a:t>
            </a:r>
            <a:r>
              <a:rPr lang="cs-CZ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Documentation</a:t>
            </a:r>
            <a:endParaRPr lang="cs-CZ" sz="2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Presentation</a:t>
            </a:r>
            <a:r>
              <a:rPr lang="cs-CZ" sz="2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2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r>
              <a:rPr lang="cs-CZ" sz="2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sz="2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Owners</a:t>
            </a:r>
            <a:r>
              <a:rPr lang="cs-CZ" sz="2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(Public </a:t>
            </a:r>
            <a:r>
              <a:rPr lang="cs-CZ" sz="2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Consultation</a:t>
            </a:r>
            <a:r>
              <a:rPr lang="cs-CZ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cs-CZ" sz="2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Solving</a:t>
            </a:r>
            <a:r>
              <a:rPr lang="cs-CZ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Objections</a:t>
            </a:r>
            <a:endParaRPr lang="cs-CZ" sz="2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Declaration</a:t>
            </a:r>
            <a:r>
              <a:rPr lang="cs-CZ" sz="2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2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cs-CZ" sz="2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2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Renewed</a:t>
            </a:r>
            <a:r>
              <a:rPr lang="cs-CZ" sz="2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Cadastral</a:t>
            </a:r>
            <a:r>
              <a:rPr lang="cs-CZ" sz="2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Documentation</a:t>
            </a:r>
            <a:endParaRPr lang="cs-CZ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54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raf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36" y="1623726"/>
            <a:ext cx="7019627" cy="46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>
                <a:latin typeface="Calibri" panose="020F0502020204030204" pitchFamily="34" charset="0"/>
              </a:rPr>
              <a:t>New Mapping</a:t>
            </a:r>
            <a:endParaRPr lang="en-GB" noProof="0" dirty="0">
              <a:latin typeface="Calibri" panose="020F0502020204030204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249508" y="1772816"/>
            <a:ext cx="449288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>
                <a:solidFill>
                  <a:prstClr val="black"/>
                </a:solidFill>
                <a:latin typeface="Calibri"/>
              </a:rPr>
              <a:t>Number</a:t>
            </a:r>
            <a:r>
              <a:rPr lang="cs-CZ" sz="2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2800" b="1" dirty="0" err="1" smtClean="0">
                <a:solidFill>
                  <a:prstClr val="black"/>
                </a:solidFill>
                <a:latin typeface="Calibri"/>
              </a:rPr>
              <a:t>of</a:t>
            </a:r>
            <a:r>
              <a:rPr lang="cs-CZ" sz="2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2800" b="1" dirty="0" err="1" smtClean="0">
                <a:solidFill>
                  <a:prstClr val="black"/>
                </a:solidFill>
                <a:latin typeface="Calibri"/>
              </a:rPr>
              <a:t>renewed</a:t>
            </a:r>
            <a:r>
              <a:rPr lang="cs-CZ" sz="2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2800" b="1" dirty="0" err="1" smtClean="0">
                <a:solidFill>
                  <a:prstClr val="black"/>
                </a:solidFill>
                <a:latin typeface="Calibri"/>
              </a:rPr>
              <a:t>cadastral</a:t>
            </a:r>
            <a:r>
              <a:rPr lang="cs-CZ" sz="2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2800" b="1" dirty="0" err="1" smtClean="0">
                <a:solidFill>
                  <a:prstClr val="black"/>
                </a:solidFill>
                <a:latin typeface="Calibri"/>
              </a:rPr>
              <a:t>units</a:t>
            </a:r>
            <a:r>
              <a:rPr lang="cs-CZ" sz="2800" b="1" dirty="0" smtClean="0">
                <a:solidFill>
                  <a:prstClr val="black"/>
                </a:solidFill>
                <a:latin typeface="Calibri"/>
              </a:rPr>
              <a:t> </a:t>
            </a:r>
            <a:endParaRPr lang="cs-CZ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873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Calibri" panose="020F0502020204030204" pitchFamily="34" charset="0"/>
              </a:rPr>
              <a:t>Investigation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of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Boundaries</a:t>
            </a:r>
            <a:endParaRPr lang="cs-CZ" dirty="0">
              <a:latin typeface="Calibri" panose="020F0502020204030204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cs-CZ" alt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4867" y="2132856"/>
            <a:ext cx="8456402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2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latin typeface="Calibri" panose="020F0502020204030204" pitchFamily="34" charset="0"/>
              </a:rPr>
              <a:t>Detailed</a:t>
            </a: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dirty="0" err="1" smtClean="0">
                <a:latin typeface="Calibri" panose="020F0502020204030204" pitchFamily="34" charset="0"/>
              </a:rPr>
              <a:t>Survey</a:t>
            </a:r>
            <a:r>
              <a:rPr lang="cs-CZ" dirty="0" smtClean="0">
                <a:latin typeface="Calibri" panose="020F0502020204030204" pitchFamily="34" charset="0"/>
              </a:rPr>
              <a:t> - </a:t>
            </a:r>
            <a:r>
              <a:rPr lang="cs-CZ" dirty="0" err="1" smtClean="0">
                <a:latin typeface="Calibri" panose="020F0502020204030204" pitchFamily="34" charset="0"/>
              </a:rPr>
              <a:t>Used</a:t>
            </a:r>
            <a:r>
              <a:rPr lang="cs-CZ" dirty="0" smtClean="0">
                <a:latin typeface="Calibri" panose="020F0502020204030204" pitchFamily="34" charset="0"/>
              </a:rPr>
              <a:t> Technologies</a:t>
            </a:r>
            <a:endParaRPr lang="en-GB" noProof="0" dirty="0"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689119"/>
            <a:ext cx="4896544" cy="4525963"/>
          </a:xfrm>
        </p:spPr>
        <p:txBody>
          <a:bodyPr/>
          <a:lstStyle/>
          <a:p>
            <a:pPr algn="just"/>
            <a:endParaRPr lang="cs-CZ" sz="2000" noProof="0" dirty="0" smtClean="0">
              <a:latin typeface="Calibri" panose="020F0502020204030204" pitchFamily="34" charset="0"/>
            </a:endParaRPr>
          </a:p>
          <a:p>
            <a:pPr algn="just"/>
            <a:endParaRPr lang="cs-CZ" sz="2000" dirty="0">
              <a:latin typeface="Calibri" panose="020F0502020204030204" pitchFamily="34" charset="0"/>
            </a:endParaRPr>
          </a:p>
          <a:p>
            <a:pPr algn="just"/>
            <a:r>
              <a:rPr lang="en-GB" sz="2000" noProof="0" dirty="0" smtClean="0">
                <a:latin typeface="Calibri" panose="020F0502020204030204" pitchFamily="34" charset="0"/>
              </a:rPr>
              <a:t>New mapping – </a:t>
            </a:r>
            <a:r>
              <a:rPr lang="cs-CZ" sz="2000" noProof="0" dirty="0" err="1" smtClean="0">
                <a:latin typeface="Calibri" panose="020F0502020204030204" pitchFamily="34" charset="0"/>
              </a:rPr>
              <a:t>mostly</a:t>
            </a:r>
            <a:r>
              <a:rPr lang="cs-CZ" sz="2000" noProof="0" dirty="0" smtClean="0">
                <a:latin typeface="Calibri" panose="020F0502020204030204" pitchFamily="34" charset="0"/>
              </a:rPr>
              <a:t> </a:t>
            </a:r>
            <a:r>
              <a:rPr lang="en-GB" sz="2000" noProof="0" dirty="0" smtClean="0">
                <a:latin typeface="Calibri" panose="020F0502020204030204" pitchFamily="34" charset="0"/>
              </a:rPr>
              <a:t>combination of GNSS and terrestrial methods</a:t>
            </a:r>
            <a:endParaRPr lang="cs-CZ" sz="2000" noProof="0" dirty="0" smtClean="0">
              <a:latin typeface="Calibri" panose="020F0502020204030204" pitchFamily="34" charset="0"/>
            </a:endParaRPr>
          </a:p>
          <a:p>
            <a:pPr algn="just"/>
            <a:r>
              <a:rPr lang="cs-CZ" sz="2000" noProof="0" dirty="0" err="1" smtClean="0">
                <a:latin typeface="Calibri" panose="020F0502020204030204" pitchFamily="34" charset="0"/>
              </a:rPr>
              <a:t>Exploring</a:t>
            </a:r>
            <a:r>
              <a:rPr lang="cs-CZ" sz="2000" noProof="0" dirty="0" smtClean="0">
                <a:latin typeface="Calibri" panose="020F0502020204030204" pitchFamily="34" charset="0"/>
              </a:rPr>
              <a:t> </a:t>
            </a:r>
            <a:r>
              <a:rPr lang="cs-CZ" sz="2000" noProof="0" dirty="0" err="1" smtClean="0">
                <a:latin typeface="Calibri" panose="020F0502020204030204" pitchFamily="34" charset="0"/>
              </a:rPr>
              <a:t>the</a:t>
            </a:r>
            <a:r>
              <a:rPr lang="cs-CZ" sz="2000" noProof="0" dirty="0" smtClean="0">
                <a:latin typeface="Calibri" panose="020F0502020204030204" pitchFamily="34" charset="0"/>
              </a:rPr>
              <a:t> use </a:t>
            </a:r>
            <a:r>
              <a:rPr lang="cs-CZ" sz="2000" noProof="0" dirty="0" err="1" smtClean="0">
                <a:latin typeface="Calibri" panose="020F0502020204030204" pitchFamily="34" charset="0"/>
              </a:rPr>
              <a:t>of</a:t>
            </a:r>
            <a:r>
              <a:rPr lang="cs-CZ" sz="2000" noProof="0" dirty="0" smtClean="0">
                <a:latin typeface="Calibri" panose="020F0502020204030204" pitchFamily="34" charset="0"/>
              </a:rPr>
              <a:t> </a:t>
            </a:r>
            <a:r>
              <a:rPr lang="cs-CZ" sz="2000" noProof="0" dirty="0" err="1" smtClean="0">
                <a:latin typeface="Calibri" panose="020F0502020204030204" pitchFamily="34" charset="0"/>
              </a:rPr>
              <a:t>new</a:t>
            </a:r>
            <a:r>
              <a:rPr lang="cs-CZ" sz="2000" noProof="0" dirty="0" smtClean="0">
                <a:latin typeface="Calibri" panose="020F0502020204030204" pitchFamily="34" charset="0"/>
              </a:rPr>
              <a:t> </a:t>
            </a:r>
            <a:r>
              <a:rPr lang="cs-CZ" sz="2000" noProof="0" dirty="0" err="1" smtClean="0">
                <a:latin typeface="Calibri" panose="020F0502020204030204" pitchFamily="34" charset="0"/>
              </a:rPr>
              <a:t>technologies</a:t>
            </a:r>
            <a:r>
              <a:rPr lang="cs-CZ" sz="2000" noProof="0" dirty="0" smtClean="0">
                <a:latin typeface="Calibri" panose="020F0502020204030204" pitchFamily="34" charset="0"/>
              </a:rPr>
              <a:t> (laser </a:t>
            </a:r>
            <a:r>
              <a:rPr lang="cs-CZ" sz="2000" noProof="0" dirty="0" err="1" smtClean="0">
                <a:latin typeface="Calibri" panose="020F0502020204030204" pitchFamily="34" charset="0"/>
              </a:rPr>
              <a:t>scanning</a:t>
            </a:r>
            <a:r>
              <a:rPr lang="cs-CZ" sz="2000" noProof="0" dirty="0" smtClean="0">
                <a:latin typeface="Calibri" panose="020F0502020204030204" pitchFamily="34" charset="0"/>
              </a:rPr>
              <a:t>, super-</a:t>
            </a:r>
            <a:r>
              <a:rPr lang="cs-CZ" sz="2000" noProof="0" dirty="0" err="1" smtClean="0">
                <a:latin typeface="Calibri" panose="020F0502020204030204" pitchFamily="34" charset="0"/>
              </a:rPr>
              <a:t>precise</a:t>
            </a:r>
            <a:r>
              <a:rPr lang="cs-CZ" sz="2000" noProof="0" dirty="0" smtClean="0">
                <a:latin typeface="Calibri" panose="020F0502020204030204" pitchFamily="34" charset="0"/>
              </a:rPr>
              <a:t> </a:t>
            </a:r>
            <a:r>
              <a:rPr lang="cs-CZ" sz="2000" noProof="0" dirty="0" err="1" smtClean="0">
                <a:latin typeface="Calibri" panose="020F0502020204030204" pitchFamily="34" charset="0"/>
              </a:rPr>
              <a:t>ortophoto</a:t>
            </a:r>
            <a:r>
              <a:rPr lang="cs-CZ" sz="2000" noProof="0" dirty="0" smtClean="0">
                <a:latin typeface="Calibri" panose="020F0502020204030204" pitchFamily="34" charset="0"/>
              </a:rPr>
              <a:t>)</a:t>
            </a:r>
            <a:endParaRPr lang="en-GB" sz="2000" noProof="0" dirty="0" smtClean="0">
              <a:latin typeface="Calibri" panose="020F0502020204030204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97982"/>
            <a:ext cx="2706664" cy="202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099" y="1658960"/>
            <a:ext cx="1059353" cy="223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3658798"/>
            <a:ext cx="3408379" cy="2556284"/>
          </a:xfrm>
          <a:prstGeom prst="rect">
            <a:avLst/>
          </a:prstGeom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25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err="1">
                <a:latin typeface="Calibri" panose="020F0502020204030204" pitchFamily="34" charset="0"/>
              </a:rPr>
              <a:t>Presentation</a:t>
            </a:r>
            <a:r>
              <a:rPr lang="cs-CZ" sz="3600" dirty="0">
                <a:latin typeface="Calibri" panose="020F0502020204030204" pitchFamily="34" charset="0"/>
              </a:rPr>
              <a:t> </a:t>
            </a:r>
            <a:r>
              <a:rPr lang="cs-CZ" sz="3600" dirty="0" err="1">
                <a:latin typeface="Calibri" panose="020F0502020204030204" pitchFamily="34" charset="0"/>
              </a:rPr>
              <a:t>of</a:t>
            </a:r>
            <a:r>
              <a:rPr lang="cs-CZ" sz="3600" dirty="0">
                <a:latin typeface="Calibri" panose="020F0502020204030204" pitchFamily="34" charset="0"/>
              </a:rPr>
              <a:t> </a:t>
            </a:r>
            <a:r>
              <a:rPr lang="cs-CZ" sz="3600" dirty="0" err="1">
                <a:latin typeface="Calibri" panose="020F0502020204030204" pitchFamily="34" charset="0"/>
              </a:rPr>
              <a:t>Results</a:t>
            </a:r>
            <a:r>
              <a:rPr lang="cs-CZ" sz="3600" dirty="0">
                <a:latin typeface="Calibri" panose="020F0502020204030204" pitchFamily="34" charset="0"/>
              </a:rPr>
              <a:t> to </a:t>
            </a:r>
            <a:r>
              <a:rPr lang="cs-CZ" sz="3600" dirty="0" err="1" smtClean="0">
                <a:latin typeface="Calibri" panose="020F0502020204030204" pitchFamily="34" charset="0"/>
              </a:rPr>
              <a:t>Owners</a:t>
            </a:r>
            <a:endParaRPr lang="cs-CZ" sz="3600" dirty="0"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>
                <a:latin typeface="Calibri" panose="020F0502020204030204" pitchFamily="34" charset="0"/>
              </a:rPr>
              <a:t>The</a:t>
            </a: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dirty="0" err="1" smtClean="0">
                <a:latin typeface="Calibri" panose="020F0502020204030204" pitchFamily="34" charset="0"/>
              </a:rPr>
              <a:t>new</a:t>
            </a: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dirty="0" err="1" smtClean="0">
                <a:latin typeface="Calibri" panose="020F0502020204030204" pitchFamily="34" charset="0"/>
              </a:rPr>
              <a:t>cadastral</a:t>
            </a: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dirty="0" err="1" smtClean="0">
                <a:latin typeface="Calibri" panose="020F0502020204030204" pitchFamily="34" charset="0"/>
              </a:rPr>
              <a:t>documentation</a:t>
            </a: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dirty="0" err="1" smtClean="0">
                <a:latin typeface="Calibri" panose="020F0502020204030204" pitchFamily="34" charset="0"/>
              </a:rPr>
              <a:t>is</a:t>
            </a: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dirty="0" err="1" smtClean="0">
                <a:latin typeface="Calibri" panose="020F0502020204030204" pitchFamily="34" charset="0"/>
              </a:rPr>
              <a:t>presented</a:t>
            </a:r>
            <a:r>
              <a:rPr lang="cs-CZ" dirty="0" smtClean="0">
                <a:latin typeface="Calibri" panose="020F0502020204030204" pitchFamily="34" charset="0"/>
              </a:rPr>
              <a:t> on web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19" y="2750434"/>
            <a:ext cx="3106688" cy="345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694802"/>
            <a:ext cx="3292451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167" y="2332809"/>
            <a:ext cx="329359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64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>
                <a:latin typeface="Calibri" panose="020F0502020204030204" pitchFamily="34" charset="0"/>
              </a:rPr>
              <a:t>Declaration</a:t>
            </a:r>
            <a:r>
              <a:rPr lang="cs-CZ" sz="4000" dirty="0">
                <a:latin typeface="Calibri" panose="020F0502020204030204" pitchFamily="34" charset="0"/>
              </a:rPr>
              <a:t> </a:t>
            </a:r>
            <a:r>
              <a:rPr lang="cs-CZ" sz="4000" dirty="0" err="1">
                <a:latin typeface="Calibri" panose="020F0502020204030204" pitchFamily="34" charset="0"/>
              </a:rPr>
              <a:t>of</a:t>
            </a:r>
            <a:r>
              <a:rPr lang="cs-CZ" sz="4000" dirty="0">
                <a:latin typeface="Calibri" panose="020F0502020204030204" pitchFamily="34" charset="0"/>
              </a:rPr>
              <a:t> </a:t>
            </a:r>
            <a:r>
              <a:rPr lang="cs-CZ" sz="4000" dirty="0" err="1">
                <a:latin typeface="Calibri" panose="020F0502020204030204" pitchFamily="34" charset="0"/>
              </a:rPr>
              <a:t>Effect</a:t>
            </a:r>
            <a:r>
              <a:rPr lang="cs-CZ" sz="4000" dirty="0">
                <a:latin typeface="Calibri" panose="020F0502020204030204" pitchFamily="34" charset="0"/>
              </a:rPr>
              <a:t> </a:t>
            </a:r>
            <a:r>
              <a:rPr lang="cs-CZ" sz="4000" dirty="0" err="1">
                <a:latin typeface="Calibri" panose="020F0502020204030204" pitchFamily="34" charset="0"/>
              </a:rPr>
              <a:t>of</a:t>
            </a:r>
            <a:r>
              <a:rPr lang="cs-CZ" sz="4000" dirty="0">
                <a:latin typeface="Calibri" panose="020F0502020204030204" pitchFamily="34" charset="0"/>
              </a:rPr>
              <a:t> </a:t>
            </a:r>
            <a:r>
              <a:rPr lang="cs-CZ" sz="4000" dirty="0" err="1">
                <a:latin typeface="Calibri" panose="020F0502020204030204" pitchFamily="34" charset="0"/>
              </a:rPr>
              <a:t>Renewed</a:t>
            </a:r>
            <a:r>
              <a:rPr lang="cs-CZ" sz="4000" dirty="0">
                <a:latin typeface="Calibri" panose="020F0502020204030204" pitchFamily="34" charset="0"/>
              </a:rPr>
              <a:t> </a:t>
            </a:r>
            <a:r>
              <a:rPr lang="cs-CZ" sz="4000" dirty="0" err="1">
                <a:latin typeface="Calibri" panose="020F0502020204030204" pitchFamily="34" charset="0"/>
              </a:rPr>
              <a:t>Cadastral</a:t>
            </a:r>
            <a:r>
              <a:rPr lang="cs-CZ" sz="4000" dirty="0">
                <a:latin typeface="Calibri" panose="020F0502020204030204" pitchFamily="34" charset="0"/>
              </a:rPr>
              <a:t> </a:t>
            </a:r>
            <a:r>
              <a:rPr lang="cs-CZ" sz="4000" dirty="0" err="1">
                <a:latin typeface="Calibri" panose="020F0502020204030204" pitchFamily="34" charset="0"/>
              </a:rPr>
              <a:t>Documentation</a:t>
            </a:r>
            <a:endParaRPr lang="cs-CZ" dirty="0"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89119"/>
            <a:ext cx="4618856" cy="4525963"/>
          </a:xfrm>
        </p:spPr>
        <p:txBody>
          <a:bodyPr/>
          <a:lstStyle/>
          <a:p>
            <a:endParaRPr lang="cs-CZ" sz="2400" dirty="0" smtClean="0">
              <a:latin typeface="Calibri" panose="020F0502020204030204" pitchFamily="34" charset="0"/>
            </a:endParaRPr>
          </a:p>
          <a:p>
            <a:endParaRPr lang="cs-CZ" sz="2400" dirty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The </a:t>
            </a:r>
            <a:r>
              <a:rPr lang="en-US" sz="2400" dirty="0">
                <a:latin typeface="Calibri" panose="020F0502020204030204" pitchFamily="34" charset="0"/>
              </a:rPr>
              <a:t>new mapping is completed </a:t>
            </a:r>
            <a:r>
              <a:rPr lang="en-US" sz="2400" dirty="0" smtClean="0">
                <a:latin typeface="Calibri" panose="020F0502020204030204" pitchFamily="34" charset="0"/>
              </a:rPr>
              <a:t>by</a:t>
            </a:r>
            <a:r>
              <a:rPr lang="cs-CZ" sz="2400" dirty="0" smtClean="0">
                <a:latin typeface="Calibri" panose="020F0502020204030204" pitchFamily="34" charset="0"/>
              </a:rPr>
              <a:t> </a:t>
            </a:r>
            <a:r>
              <a:rPr lang="cs-CZ" sz="2400" dirty="0" err="1" smtClean="0">
                <a:latin typeface="Calibri" panose="020F0502020204030204" pitchFamily="34" charset="0"/>
              </a:rPr>
              <a:t>Declaration</a:t>
            </a:r>
            <a:r>
              <a:rPr lang="cs-CZ" sz="2400" dirty="0" smtClean="0">
                <a:latin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</a:rPr>
              <a:t>of</a:t>
            </a:r>
            <a:r>
              <a:rPr lang="cs-CZ" sz="2400" dirty="0">
                <a:latin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</a:rPr>
              <a:t>Effect</a:t>
            </a:r>
            <a:r>
              <a:rPr lang="cs-CZ" sz="2400" dirty="0">
                <a:latin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</a:rPr>
              <a:t>of</a:t>
            </a:r>
            <a:r>
              <a:rPr lang="cs-CZ" sz="2400" dirty="0">
                <a:latin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</a:rPr>
              <a:t>Renewed</a:t>
            </a:r>
            <a:r>
              <a:rPr lang="cs-CZ" sz="2400" dirty="0">
                <a:latin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</a:rPr>
              <a:t>Cadastral</a:t>
            </a:r>
            <a:r>
              <a:rPr lang="cs-CZ" sz="2400" dirty="0">
                <a:latin typeface="Calibri" panose="020F0502020204030204" pitchFamily="34" charset="0"/>
              </a:rPr>
              <a:t> </a:t>
            </a:r>
            <a:r>
              <a:rPr lang="cs-CZ" sz="2400" dirty="0" err="1" smtClean="0">
                <a:latin typeface="Calibri" panose="020F0502020204030204" pitchFamily="34" charset="0"/>
              </a:rPr>
              <a:t>Documentation</a:t>
            </a:r>
            <a:endParaRPr lang="cs-CZ" sz="2400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sz="2400" dirty="0" smtClean="0">
              <a:latin typeface="Calibri" panose="020F0502020204030204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0" y="6429376"/>
            <a:ext cx="2133600" cy="76502"/>
          </a:xfrm>
        </p:spPr>
        <p:txBody>
          <a:bodyPr/>
          <a:lstStyle/>
          <a:p>
            <a:pPr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905" y="1646358"/>
            <a:ext cx="3203773" cy="45321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71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/>
          <p:cNvSpPr>
            <a:spLocks/>
          </p:cNvSpPr>
          <p:nvPr/>
        </p:nvSpPr>
        <p:spPr bwMode="auto">
          <a:xfrm>
            <a:off x="142875" y="357188"/>
            <a:ext cx="87868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cs-CZ" altLang="cs-CZ" sz="28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cs-CZ" altLang="cs-CZ" sz="32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eaLnBrk="1" hangingPunct="1"/>
            <a:r>
              <a:rPr lang="cs-CZ" altLang="cs-CZ" sz="40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Results</a:t>
            </a:r>
            <a:endParaRPr lang="cs-CZ" altLang="cs-CZ" sz="40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cs-CZ" altLang="cs-CZ" sz="32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cs-CZ" altLang="cs-CZ" sz="38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38915" name="Zástupný symbol pro obsah 2"/>
          <p:cNvSpPr>
            <a:spLocks/>
          </p:cNvSpPr>
          <p:nvPr/>
        </p:nvSpPr>
        <p:spPr bwMode="auto">
          <a:xfrm>
            <a:off x="457200" y="16891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altLang="cs-CZ" sz="3200">
              <a:solidFill>
                <a:srgbClr val="193B65"/>
              </a:solidFill>
              <a:latin typeface="Calibri" panose="020F0502020204030204" pitchFamily="34" charset="0"/>
            </a:endParaRPr>
          </a:p>
        </p:txBody>
      </p:sp>
      <p:sp>
        <p:nvSpPr>
          <p:cNvPr id="17414" name="Zástupný symbol pro číslo snímku 5"/>
          <p:cNvSpPr txBox="1">
            <a:spLocks noGrp="1"/>
          </p:cNvSpPr>
          <p:nvPr/>
        </p:nvSpPr>
        <p:spPr bwMode="auto">
          <a:xfrm>
            <a:off x="7308304" y="6492876"/>
            <a:ext cx="1621384" cy="1825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cs-CZ" altLang="cs-CZ" sz="1200" dirty="0">
              <a:solidFill>
                <a:schemeClr val="bg1"/>
              </a:solidFill>
            </a:endParaRPr>
          </a:p>
        </p:txBody>
      </p:sp>
      <p:sp>
        <p:nvSpPr>
          <p:cNvPr id="21509" name="TextovéPole 24"/>
          <p:cNvSpPr txBox="1">
            <a:spLocks noChangeArrowheads="1"/>
          </p:cNvSpPr>
          <p:nvPr/>
        </p:nvSpPr>
        <p:spPr bwMode="auto">
          <a:xfrm>
            <a:off x="357188" y="1643063"/>
            <a:ext cx="8634412" cy="457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just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cs-CZ" sz="3200" dirty="0" err="1">
                <a:solidFill>
                  <a:schemeClr val="tx2"/>
                </a:solidFill>
                <a:latin typeface="Calibri" pitchFamily="34" charset="0"/>
              </a:rPr>
              <a:t>We</a:t>
            </a:r>
            <a:r>
              <a:rPr lang="cs-CZ" sz="32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cs-CZ" sz="3200" dirty="0" err="1">
                <a:solidFill>
                  <a:schemeClr val="tx2"/>
                </a:solidFill>
                <a:latin typeface="Calibri" pitchFamily="34" charset="0"/>
              </a:rPr>
              <a:t>improve</a:t>
            </a:r>
            <a:r>
              <a:rPr lang="cs-CZ" sz="32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cs-CZ" sz="3200" dirty="0" err="1">
                <a:solidFill>
                  <a:schemeClr val="tx2"/>
                </a:solidFill>
                <a:latin typeface="Calibri" pitchFamily="34" charset="0"/>
              </a:rPr>
              <a:t>quality</a:t>
            </a:r>
            <a:r>
              <a:rPr lang="cs-CZ" sz="32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cs-CZ" sz="3200" dirty="0" err="1">
                <a:solidFill>
                  <a:schemeClr val="tx2"/>
                </a:solidFill>
                <a:latin typeface="Calibri" pitchFamily="34" charset="0"/>
              </a:rPr>
              <a:t>of</a:t>
            </a:r>
            <a:r>
              <a:rPr lang="cs-CZ" sz="32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cs-CZ" sz="3200" dirty="0" err="1">
                <a:solidFill>
                  <a:schemeClr val="tx2"/>
                </a:solidFill>
                <a:latin typeface="Calibri" pitchFamily="34" charset="0"/>
              </a:rPr>
              <a:t>cadastral</a:t>
            </a:r>
            <a:r>
              <a:rPr lang="cs-CZ" sz="3200" dirty="0">
                <a:solidFill>
                  <a:schemeClr val="tx2"/>
                </a:solidFill>
                <a:latin typeface="Calibri" pitchFamily="34" charset="0"/>
              </a:rPr>
              <a:t> data </a:t>
            </a:r>
            <a:r>
              <a:rPr lang="cs-CZ" sz="3200" dirty="0" err="1">
                <a:solidFill>
                  <a:schemeClr val="tx2"/>
                </a:solidFill>
                <a:latin typeface="Calibri" pitchFamily="34" charset="0"/>
              </a:rPr>
              <a:t>for</a:t>
            </a:r>
            <a:r>
              <a:rPr lang="cs-CZ" sz="32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cs-CZ" sz="3200" dirty="0" err="1">
                <a:solidFill>
                  <a:schemeClr val="tx2"/>
                </a:solidFill>
                <a:latin typeface="Calibri" pitchFamily="34" charset="0"/>
              </a:rPr>
              <a:t>better</a:t>
            </a:r>
            <a:r>
              <a:rPr lang="cs-CZ" sz="3200" dirty="0">
                <a:solidFill>
                  <a:schemeClr val="tx2"/>
                </a:solidFill>
                <a:latin typeface="Calibri" pitchFamily="34" charset="0"/>
              </a:rPr>
              <a:t> use in </a:t>
            </a:r>
            <a:r>
              <a:rPr lang="cs-CZ" sz="3200" dirty="0" err="1">
                <a:solidFill>
                  <a:schemeClr val="tx2"/>
                </a:solidFill>
                <a:latin typeface="Calibri" pitchFamily="34" charset="0"/>
              </a:rPr>
              <a:t>multi-purpose</a:t>
            </a:r>
            <a:r>
              <a:rPr lang="cs-CZ" sz="32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cs-CZ" sz="3200" dirty="0" err="1">
                <a:solidFill>
                  <a:schemeClr val="tx2"/>
                </a:solidFill>
                <a:latin typeface="Calibri" pitchFamily="34" charset="0"/>
              </a:rPr>
              <a:t>geospatial</a:t>
            </a:r>
            <a:r>
              <a:rPr lang="cs-CZ" sz="32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cs-CZ" sz="3200" dirty="0" err="1">
                <a:solidFill>
                  <a:schemeClr val="tx2"/>
                </a:solidFill>
                <a:latin typeface="Calibri" pitchFamily="34" charset="0"/>
              </a:rPr>
              <a:t>information</a:t>
            </a:r>
            <a:r>
              <a:rPr lang="cs-CZ" sz="32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cs-CZ" sz="3200" dirty="0" err="1" smtClean="0">
                <a:solidFill>
                  <a:schemeClr val="tx2"/>
                </a:solidFill>
                <a:latin typeface="Calibri" pitchFamily="34" charset="0"/>
              </a:rPr>
              <a:t>systems</a:t>
            </a:r>
            <a:endParaRPr lang="cs-CZ" sz="3200" kern="0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514350" indent="-514350" algn="just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sz="3200" kern="0" dirty="0" smtClean="0">
                <a:solidFill>
                  <a:schemeClr val="tx2"/>
                </a:solidFill>
                <a:latin typeface="Calibri" pitchFamily="34" charset="0"/>
              </a:rPr>
              <a:t>We </a:t>
            </a:r>
            <a:r>
              <a:rPr lang="en-US" sz="3200" kern="0" dirty="0">
                <a:solidFill>
                  <a:schemeClr val="tx2"/>
                </a:solidFill>
                <a:latin typeface="Calibri" pitchFamily="34" charset="0"/>
              </a:rPr>
              <a:t>want to use </a:t>
            </a:r>
            <a:r>
              <a:rPr lang="en-US" sz="3200" kern="0" dirty="0" smtClean="0">
                <a:solidFill>
                  <a:schemeClr val="tx2"/>
                </a:solidFill>
                <a:latin typeface="Calibri" pitchFamily="34" charset="0"/>
              </a:rPr>
              <a:t>digit</a:t>
            </a:r>
            <a:r>
              <a:rPr lang="cs-CZ" sz="3200" kern="0" dirty="0" err="1" smtClean="0">
                <a:solidFill>
                  <a:schemeClr val="tx2"/>
                </a:solidFill>
                <a:latin typeface="Calibri" pitchFamily="34" charset="0"/>
              </a:rPr>
              <a:t>ali</a:t>
            </a:r>
            <a:r>
              <a:rPr lang="en-US" sz="3200" kern="0" dirty="0" smtClean="0">
                <a:solidFill>
                  <a:schemeClr val="tx2"/>
                </a:solidFill>
                <a:latin typeface="Calibri" pitchFamily="34" charset="0"/>
              </a:rPr>
              <a:t>zed </a:t>
            </a:r>
            <a:r>
              <a:rPr lang="en-US" sz="3200" kern="0" dirty="0">
                <a:solidFill>
                  <a:schemeClr val="tx2"/>
                </a:solidFill>
                <a:latin typeface="Calibri" pitchFamily="34" charset="0"/>
              </a:rPr>
              <a:t>maps for many years and refine them on the basis of </a:t>
            </a:r>
            <a:r>
              <a:rPr lang="cs-CZ" sz="3200" kern="0" dirty="0" err="1" smtClean="0">
                <a:solidFill>
                  <a:schemeClr val="tx2"/>
                </a:solidFill>
                <a:latin typeface="Calibri" pitchFamily="34" charset="0"/>
              </a:rPr>
              <a:t>Survey</a:t>
            </a:r>
            <a:r>
              <a:rPr lang="cs-CZ" sz="3200" kern="0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cs-CZ" sz="3200" kern="0" dirty="0" err="1" smtClean="0">
                <a:solidFill>
                  <a:schemeClr val="tx2"/>
                </a:solidFill>
                <a:latin typeface="Calibri" pitchFamily="34" charset="0"/>
              </a:rPr>
              <a:t>Plans</a:t>
            </a:r>
            <a:endParaRPr lang="cs-CZ" sz="3200" kern="0" dirty="0">
              <a:solidFill>
                <a:schemeClr val="tx2"/>
              </a:solidFill>
              <a:latin typeface="Calibri" pitchFamily="34" charset="0"/>
            </a:endParaRPr>
          </a:p>
          <a:p>
            <a:pPr marL="514350" indent="-514350" algn="just">
              <a:lnSpc>
                <a:spcPct val="130000"/>
              </a:lnSpc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tx2"/>
                </a:solidFill>
                <a:latin typeface="Calibri" pitchFamily="34" charset="0"/>
              </a:rPr>
              <a:t>Some </a:t>
            </a:r>
            <a:r>
              <a:rPr lang="cs-CZ" sz="3200" dirty="0" err="1" smtClean="0">
                <a:solidFill>
                  <a:schemeClr val="tx2"/>
                </a:solidFill>
                <a:latin typeface="Calibri" pitchFamily="34" charset="0"/>
              </a:rPr>
              <a:t>Cadastral</a:t>
            </a:r>
            <a:r>
              <a:rPr lang="cs-CZ" sz="3200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cs-CZ" sz="3200" dirty="0" err="1">
                <a:solidFill>
                  <a:schemeClr val="tx2"/>
                </a:solidFill>
                <a:latin typeface="Calibri" pitchFamily="34" charset="0"/>
              </a:rPr>
              <a:t>U</a:t>
            </a:r>
            <a:r>
              <a:rPr lang="cs-CZ" sz="3200" dirty="0" err="1" smtClean="0">
                <a:solidFill>
                  <a:schemeClr val="tx2"/>
                </a:solidFill>
                <a:latin typeface="Calibri" pitchFamily="34" charset="0"/>
              </a:rPr>
              <a:t>nits</a:t>
            </a:r>
            <a:r>
              <a:rPr lang="cs-CZ" sz="3200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3200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3200" dirty="0">
                <a:solidFill>
                  <a:schemeClr val="tx2"/>
                </a:solidFill>
                <a:latin typeface="Calibri" pitchFamily="34" charset="0"/>
              </a:rPr>
              <a:t>will be necessary to map </a:t>
            </a:r>
            <a:r>
              <a:rPr lang="en-US" sz="3200" dirty="0" smtClean="0">
                <a:solidFill>
                  <a:schemeClr val="tx2"/>
                </a:solidFill>
                <a:latin typeface="Calibri" pitchFamily="34" charset="0"/>
              </a:rPr>
              <a:t>newly</a:t>
            </a:r>
            <a:r>
              <a:rPr lang="cs-CZ" sz="3200" dirty="0" smtClean="0">
                <a:solidFill>
                  <a:schemeClr val="tx2"/>
                </a:solidFill>
                <a:latin typeface="Calibri" pitchFamily="34" charset="0"/>
              </a:rPr>
              <a:t> (150 </a:t>
            </a:r>
            <a:r>
              <a:rPr lang="cs-CZ" sz="3200" dirty="0" err="1" smtClean="0">
                <a:solidFill>
                  <a:schemeClr val="tx2"/>
                </a:solidFill>
                <a:latin typeface="Calibri" pitchFamily="34" charset="0"/>
              </a:rPr>
              <a:t>cadastral</a:t>
            </a:r>
            <a:r>
              <a:rPr lang="cs-CZ" sz="3200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cs-CZ" sz="3200" dirty="0" err="1" smtClean="0">
                <a:solidFill>
                  <a:schemeClr val="tx2"/>
                </a:solidFill>
                <a:latin typeface="Calibri" pitchFamily="34" charset="0"/>
              </a:rPr>
              <a:t>units</a:t>
            </a:r>
            <a:r>
              <a:rPr lang="cs-CZ" sz="3200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cs-CZ" sz="3200" dirty="0" err="1" smtClean="0">
                <a:solidFill>
                  <a:schemeClr val="tx2"/>
                </a:solidFill>
                <a:latin typeface="Calibri" pitchFamily="34" charset="0"/>
              </a:rPr>
              <a:t>yearly</a:t>
            </a:r>
            <a:r>
              <a:rPr lang="cs-CZ" sz="3200" dirty="0" smtClean="0">
                <a:solidFill>
                  <a:schemeClr val="tx2"/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sah 2"/>
          <p:cNvSpPr>
            <a:spLocks/>
          </p:cNvSpPr>
          <p:nvPr/>
        </p:nvSpPr>
        <p:spPr bwMode="auto">
          <a:xfrm>
            <a:off x="457200" y="16891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cs-CZ" altLang="cs-CZ" sz="3200" dirty="0">
              <a:solidFill>
                <a:srgbClr val="193B65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cs-CZ" altLang="cs-CZ" sz="40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Thank</a:t>
            </a:r>
            <a:r>
              <a:rPr lang="cs-CZ" altLang="cs-CZ" sz="4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40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you</a:t>
            </a:r>
            <a:r>
              <a:rPr lang="cs-CZ" altLang="cs-CZ" sz="4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40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for</a:t>
            </a:r>
            <a:r>
              <a:rPr lang="cs-CZ" altLang="cs-CZ" sz="4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40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your</a:t>
            </a:r>
            <a:r>
              <a:rPr lang="cs-CZ" altLang="cs-CZ" sz="4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40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attention</a:t>
            </a:r>
            <a:r>
              <a:rPr lang="cs-CZ" altLang="cs-CZ" sz="4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.</a:t>
            </a:r>
            <a:endParaRPr lang="cs-CZ" altLang="cs-CZ" sz="4000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endParaRPr lang="cs-CZ" altLang="cs-CZ" sz="3200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lang="cs-CZ" altLang="cs-CZ" sz="32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cs-CZ" altLang="cs-CZ" sz="3200" dirty="0">
                <a:solidFill>
                  <a:srgbClr val="193B65"/>
                </a:solidFill>
                <a:latin typeface="Calibri" panose="020F0502020204030204" pitchFamily="34" charset="0"/>
              </a:rPr>
              <a:t>www.cuzk.cz </a:t>
            </a:r>
          </a:p>
          <a:p>
            <a:pPr marL="0" indent="0" eaLnBrk="1" hangingPunct="1">
              <a:spcBef>
                <a:spcPct val="20000"/>
              </a:spcBef>
            </a:pPr>
            <a:endParaRPr lang="cs-CZ" altLang="cs-CZ" sz="3200" dirty="0">
              <a:solidFill>
                <a:srgbClr val="193B65"/>
              </a:solidFill>
              <a:latin typeface="Calibri" panose="020F0502020204030204" pitchFamily="34" charset="0"/>
            </a:endParaRPr>
          </a:p>
        </p:txBody>
      </p:sp>
      <p:sp>
        <p:nvSpPr>
          <p:cNvPr id="8" name="Zástupný symbol pro číslo snímku 5"/>
          <p:cNvSpPr txBox="1">
            <a:spLocks noGrp="1"/>
          </p:cNvSpPr>
          <p:nvPr/>
        </p:nvSpPr>
        <p:spPr bwMode="auto">
          <a:xfrm>
            <a:off x="6938963" y="64214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cs-CZ" altLang="cs-CZ" sz="1200" dirty="0">
              <a:solidFill>
                <a:schemeClr val="bg1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938963" y="6421438"/>
            <a:ext cx="2133600" cy="45719"/>
          </a:xfrm>
        </p:spPr>
        <p:txBody>
          <a:bodyPr/>
          <a:lstStyle/>
          <a:p>
            <a:endParaRPr lang="cs-CZ" alt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457200" y="548482"/>
            <a:ext cx="8147248" cy="8806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800" b="1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+mn-cs"/>
              </a:rPr>
              <a:t>Land Administration System</a:t>
            </a:r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457200" y="1689119"/>
            <a:ext cx="8543956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2"/>
              <a:buChar char="F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2"/>
              <a:buChar char="u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Monotype Sorts" charset="2"/>
              <a:buNone/>
            </a:pPr>
            <a:r>
              <a:rPr lang="en-GB" sz="2800" b="1" dirty="0" smtClean="0">
                <a:solidFill>
                  <a:schemeClr val="tx2"/>
                </a:solidFill>
                <a:latin typeface="Arial Narrow" pitchFamily="34" charset="0"/>
                <a:cs typeface="Arial" pitchFamily="34" charset="0"/>
              </a:rPr>
              <a:t>Till 1993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b="1" dirty="0" smtClean="0">
                <a:solidFill>
                  <a:schemeClr val="tx2"/>
                </a:solidFill>
                <a:latin typeface="Arial Narrow" pitchFamily="34" charset="0"/>
                <a:cs typeface="Arial" pitchFamily="34" charset="0"/>
              </a:rPr>
              <a:t>Separated model</a:t>
            </a:r>
          </a:p>
          <a:p>
            <a:pPr marL="0" indent="0">
              <a:buFont typeface="Monotype Sorts" charset="2"/>
              <a:buNone/>
            </a:pPr>
            <a:endParaRPr lang="en-GB" kern="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n-GB" sz="2800" b="1" dirty="0" smtClean="0">
              <a:solidFill>
                <a:schemeClr val="tx2"/>
              </a:solidFill>
              <a:latin typeface="Arial Narrow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2800" b="1" dirty="0" smtClean="0">
                <a:solidFill>
                  <a:schemeClr val="tx2"/>
                </a:solidFill>
                <a:latin typeface="Arial Narrow" pitchFamily="34" charset="0"/>
                <a:cs typeface="Arial" pitchFamily="34" charset="0"/>
              </a:rPr>
              <a:t>After the re-establishment of democracy in 1989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b="1" dirty="0" smtClean="0">
                <a:solidFill>
                  <a:schemeClr val="tx2"/>
                </a:solidFill>
                <a:latin typeface="Arial Narrow" pitchFamily="34" charset="0"/>
                <a:cs typeface="Arial" pitchFamily="34" charset="0"/>
              </a:rPr>
              <a:t>Merge model (from 1993) </a:t>
            </a:r>
          </a:p>
          <a:p>
            <a:pPr lvl="1">
              <a:buFontTx/>
              <a:buNone/>
            </a:pPr>
            <a:endParaRPr lang="cs-CZ" kern="0" dirty="0" smtClean="0"/>
          </a:p>
          <a:p>
            <a:pPr>
              <a:buFont typeface="Monotype Sorts" charset="2"/>
              <a:buNone/>
            </a:pPr>
            <a:endParaRPr lang="cs-CZ" kern="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726961"/>
            <a:ext cx="395287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93096"/>
            <a:ext cx="3133012" cy="211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4530824" y="2708174"/>
            <a:ext cx="1016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 smtClean="0">
                <a:solidFill>
                  <a:srgbClr val="00B050"/>
                </a:solidFill>
              </a:rPr>
              <a:t>Cadaster</a:t>
            </a:r>
            <a:endParaRPr lang="cs-CZ" sz="1600" dirty="0">
              <a:solidFill>
                <a:srgbClr val="00B050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5849856" y="2322592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dirty="0" err="1" smtClean="0">
                <a:solidFill>
                  <a:srgbClr val="00B050"/>
                </a:solidFill>
              </a:rPr>
              <a:t>Registration</a:t>
            </a:r>
            <a:r>
              <a:rPr lang="cs-CZ" sz="1600" dirty="0" smtClean="0">
                <a:solidFill>
                  <a:srgbClr val="00B050"/>
                </a:solidFill>
              </a:rPr>
              <a:t> </a:t>
            </a:r>
            <a:r>
              <a:rPr lang="cs-CZ" sz="1600" dirty="0" err="1" smtClean="0">
                <a:solidFill>
                  <a:srgbClr val="00B050"/>
                </a:solidFill>
              </a:rPr>
              <a:t>of</a:t>
            </a:r>
            <a:r>
              <a:rPr lang="cs-CZ" sz="1600" dirty="0" smtClean="0">
                <a:solidFill>
                  <a:srgbClr val="00B050"/>
                </a:solidFill>
              </a:rPr>
              <a:t> </a:t>
            </a:r>
          </a:p>
          <a:p>
            <a:pPr algn="r"/>
            <a:r>
              <a:rPr lang="cs-CZ" sz="1600" dirty="0" err="1" smtClean="0">
                <a:solidFill>
                  <a:srgbClr val="00B050"/>
                </a:solidFill>
              </a:rPr>
              <a:t>rights</a:t>
            </a:r>
            <a:endParaRPr lang="cs-CZ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84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Zástupný symbol pro číslo snímku 5"/>
          <p:cNvSpPr txBox="1">
            <a:spLocks noGrp="1"/>
          </p:cNvSpPr>
          <p:nvPr/>
        </p:nvSpPr>
        <p:spPr bwMode="auto">
          <a:xfrm>
            <a:off x="6938963" y="64214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cs-CZ" altLang="cs-CZ" sz="1200" dirty="0">
              <a:solidFill>
                <a:schemeClr val="bg1"/>
              </a:solidFill>
            </a:endParaRPr>
          </a:p>
        </p:txBody>
      </p:sp>
      <p:pic>
        <p:nvPicPr>
          <p:cNvPr id="6" name="Obrázek 4" descr="desky zemské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86313" cy="359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délník 8"/>
          <p:cNvSpPr>
            <a:spLocks noChangeArrowheads="1"/>
          </p:cNvSpPr>
          <p:nvPr/>
        </p:nvSpPr>
        <p:spPr bwMode="auto">
          <a:xfrm>
            <a:off x="396614" y="106239"/>
            <a:ext cx="3207272" cy="7647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chemeClr val="tx2"/>
              </a:buClr>
              <a:buSzPct val="75000"/>
            </a:pPr>
            <a:r>
              <a:rPr lang="en-GB" sz="2800" b="1" dirty="0" smtClean="0">
                <a:solidFill>
                  <a:schemeClr val="tx2"/>
                </a:solidFill>
                <a:latin typeface="Arial Narrow" pitchFamily="34" charset="0"/>
                <a:cs typeface="Arial" pitchFamily="34" charset="0"/>
              </a:rPr>
              <a:t>Land Records </a:t>
            </a:r>
            <a:endParaRPr lang="en-GB" sz="2800" b="1" dirty="0">
              <a:solidFill>
                <a:schemeClr val="tx2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4310" y="3050069"/>
            <a:ext cx="5529263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057400" y="19288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Obrázek 3" descr="MapServer - Císařské otisky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5" y="0"/>
            <a:ext cx="5000625" cy="4000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algn="ctr">
            <a:noFill/>
            <a:round/>
            <a:headEnd/>
            <a:tailEnd/>
          </a:ln>
        </p:spPr>
      </p:pic>
      <p:sp>
        <p:nvSpPr>
          <p:cNvPr id="12" name="Obdélník 11"/>
          <p:cNvSpPr/>
          <p:nvPr/>
        </p:nvSpPr>
        <p:spPr bwMode="auto">
          <a:xfrm>
            <a:off x="1428750" y="0"/>
            <a:ext cx="2500313" cy="64293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bdélník 12"/>
          <p:cNvSpPr/>
          <p:nvPr/>
        </p:nvSpPr>
        <p:spPr bwMode="auto">
          <a:xfrm>
            <a:off x="2714625" y="428625"/>
            <a:ext cx="9144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Obdélník 13"/>
          <p:cNvSpPr/>
          <p:nvPr/>
        </p:nvSpPr>
        <p:spPr bwMode="auto">
          <a:xfrm>
            <a:off x="2071688" y="285750"/>
            <a:ext cx="9144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bdélník 9"/>
          <p:cNvSpPr>
            <a:spLocks noChangeArrowheads="1"/>
          </p:cNvSpPr>
          <p:nvPr/>
        </p:nvSpPr>
        <p:spPr bwMode="auto">
          <a:xfrm>
            <a:off x="5643563" y="980728"/>
            <a:ext cx="3248917" cy="7200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chemeClr val="tx2"/>
              </a:buClr>
              <a:buSzPct val="75000"/>
            </a:pPr>
            <a:r>
              <a:rPr lang="en-GB" sz="2800" b="1" dirty="0" smtClean="0">
                <a:solidFill>
                  <a:schemeClr val="tx2"/>
                </a:solidFill>
                <a:latin typeface="Arial Narrow" pitchFamily="34" charset="0"/>
                <a:cs typeface="Arial" pitchFamily="34" charset="0"/>
              </a:rPr>
              <a:t>Fiscal Cadastre</a:t>
            </a:r>
            <a:endParaRPr lang="en-GB" sz="2800" b="1" dirty="0">
              <a:solidFill>
                <a:schemeClr val="tx2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6" name="Obdélník 11"/>
          <p:cNvSpPr>
            <a:spLocks noChangeArrowheads="1"/>
          </p:cNvSpPr>
          <p:nvPr/>
        </p:nvSpPr>
        <p:spPr bwMode="auto">
          <a:xfrm>
            <a:off x="1979712" y="5661248"/>
            <a:ext cx="4248472" cy="7681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chemeClr val="tx2"/>
              </a:buClr>
              <a:buSzPct val="75000"/>
            </a:pPr>
            <a:r>
              <a:rPr lang="en-GB" sz="2800" b="1" dirty="0" smtClean="0">
                <a:solidFill>
                  <a:schemeClr val="tx2"/>
                </a:solidFill>
                <a:latin typeface="Arial Narrow" pitchFamily="34" charset="0"/>
                <a:cs typeface="Arial" pitchFamily="34" charset="0"/>
              </a:rPr>
              <a:t>Topographic Mapping</a:t>
            </a:r>
            <a:endParaRPr lang="en-GB" sz="2800" b="1" dirty="0">
              <a:solidFill>
                <a:schemeClr val="tx2"/>
              </a:solidFill>
              <a:latin typeface="Arial Narrow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00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/>
          </p:cNvSpPr>
          <p:nvPr/>
        </p:nvSpPr>
        <p:spPr bwMode="auto">
          <a:xfrm>
            <a:off x="457200" y="3571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38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Principle</a:t>
            </a:r>
            <a:r>
              <a:rPr lang="cs-CZ" altLang="cs-CZ" sz="3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8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of</a:t>
            </a:r>
            <a:r>
              <a:rPr lang="cs-CZ" altLang="cs-CZ" sz="3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38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Material</a:t>
            </a:r>
            <a:r>
              <a:rPr lang="cs-CZ" altLang="cs-CZ" sz="38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Publicity</a:t>
            </a:r>
            <a:endParaRPr lang="cs-CZ" altLang="cs-CZ" sz="38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6147" name="Zástupný symbol pro obsah 2"/>
          <p:cNvSpPr>
            <a:spLocks/>
          </p:cNvSpPr>
          <p:nvPr/>
        </p:nvSpPr>
        <p:spPr bwMode="auto">
          <a:xfrm>
            <a:off x="457200" y="1689100"/>
            <a:ext cx="822960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193B65"/>
                </a:solidFill>
                <a:latin typeface="Calibri" panose="020F0502020204030204" pitchFamily="34" charset="0"/>
              </a:rPr>
              <a:t>New Civil </a:t>
            </a:r>
            <a:r>
              <a:rPr lang="cs-CZ" altLang="cs-CZ" sz="2400" dirty="0" err="1" smtClean="0">
                <a:solidFill>
                  <a:srgbClr val="193B65"/>
                </a:solidFill>
                <a:latin typeface="Calibri" panose="020F0502020204030204" pitchFamily="34" charset="0"/>
              </a:rPr>
              <a:t>Code</a:t>
            </a:r>
            <a:r>
              <a:rPr lang="cs-CZ" altLang="cs-CZ" sz="2400" dirty="0" smtClean="0">
                <a:solidFill>
                  <a:srgbClr val="193B65"/>
                </a:solidFill>
                <a:latin typeface="Calibri" panose="020F0502020204030204" pitchFamily="34" charset="0"/>
              </a:rPr>
              <a:t> – </a:t>
            </a:r>
            <a:r>
              <a:rPr lang="cs-CZ" altLang="cs-CZ" sz="2400" dirty="0" err="1" smtClean="0">
                <a:solidFill>
                  <a:srgbClr val="193B65"/>
                </a:solidFill>
                <a:latin typeface="Calibri" panose="020F0502020204030204" pitchFamily="34" charset="0"/>
              </a:rPr>
              <a:t>Act</a:t>
            </a:r>
            <a:r>
              <a:rPr lang="cs-CZ" altLang="cs-CZ" sz="2400" dirty="0" smtClean="0">
                <a:solidFill>
                  <a:srgbClr val="193B65"/>
                </a:solidFill>
                <a:latin typeface="Calibri" panose="020F0502020204030204" pitchFamily="34" charset="0"/>
              </a:rPr>
              <a:t>. </a:t>
            </a:r>
            <a:r>
              <a:rPr lang="cs-CZ" altLang="cs-CZ" sz="2400" dirty="0" err="1" smtClean="0">
                <a:solidFill>
                  <a:srgbClr val="193B65"/>
                </a:solidFill>
                <a:latin typeface="Calibri" panose="020F0502020204030204" pitchFamily="34" charset="0"/>
              </a:rPr>
              <a:t>Nr</a:t>
            </a:r>
            <a:r>
              <a:rPr lang="cs-CZ" altLang="cs-CZ" sz="2400" dirty="0" smtClean="0">
                <a:solidFill>
                  <a:srgbClr val="193B65"/>
                </a:solidFill>
                <a:latin typeface="Calibri" panose="020F0502020204030204" pitchFamily="34" charset="0"/>
              </a:rPr>
              <a:t>. </a:t>
            </a:r>
            <a:r>
              <a:rPr lang="cs-CZ" altLang="cs-CZ" sz="2400" smtClean="0">
                <a:solidFill>
                  <a:srgbClr val="193B65"/>
                </a:solidFill>
                <a:latin typeface="Calibri" panose="020F0502020204030204" pitchFamily="34" charset="0"/>
              </a:rPr>
              <a:t>89/2012 </a:t>
            </a:r>
            <a:r>
              <a:rPr lang="cs-CZ" altLang="cs-CZ" sz="2400" dirty="0" err="1" smtClean="0">
                <a:solidFill>
                  <a:srgbClr val="193B65"/>
                </a:solidFill>
                <a:latin typeface="Calibri" panose="020F0502020204030204" pitchFamily="34" charset="0"/>
              </a:rPr>
              <a:t>Coll</a:t>
            </a:r>
            <a:r>
              <a:rPr lang="cs-CZ" altLang="cs-CZ" sz="2400" dirty="0" smtClean="0">
                <a:solidFill>
                  <a:srgbClr val="193B65"/>
                </a:solidFill>
                <a:latin typeface="Calibri" panose="020F0502020204030204" pitchFamily="34" charset="0"/>
              </a:rPr>
              <a:t>. (NCC)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 err="1" smtClean="0">
                <a:solidFill>
                  <a:srgbClr val="193B65"/>
                </a:solidFill>
                <a:latin typeface="Calibri" panose="020F0502020204030204" pitchFamily="34" charset="0"/>
              </a:rPr>
              <a:t>Material</a:t>
            </a:r>
            <a:r>
              <a:rPr lang="cs-CZ" altLang="cs-CZ" sz="2400" dirty="0" smtClean="0">
                <a:solidFill>
                  <a:srgbClr val="193B65"/>
                </a:solidFill>
                <a:latin typeface="Calibri" panose="020F0502020204030204" pitchFamily="34" charset="0"/>
              </a:rPr>
              <a:t> Publicity – </a:t>
            </a:r>
            <a:r>
              <a:rPr lang="cs-CZ" altLang="cs-CZ" sz="2400" b="1" dirty="0" err="1" smtClean="0">
                <a:solidFill>
                  <a:srgbClr val="193B65"/>
                </a:solidFill>
                <a:latin typeface="Calibri" panose="020F0502020204030204" pitchFamily="34" charset="0"/>
              </a:rPr>
              <a:t>what</a:t>
            </a:r>
            <a:r>
              <a:rPr lang="cs-CZ" altLang="cs-CZ" sz="2400" b="1" dirty="0" smtClean="0">
                <a:solidFill>
                  <a:srgbClr val="193B65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b="1" dirty="0" err="1" smtClean="0">
                <a:solidFill>
                  <a:srgbClr val="193B65"/>
                </a:solidFill>
                <a:latin typeface="Calibri" panose="020F0502020204030204" pitchFamily="34" charset="0"/>
              </a:rPr>
              <a:t>is</a:t>
            </a:r>
            <a:r>
              <a:rPr lang="cs-CZ" altLang="cs-CZ" sz="2400" b="1" dirty="0" smtClean="0">
                <a:solidFill>
                  <a:srgbClr val="193B65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b="1" dirty="0" err="1" smtClean="0">
                <a:solidFill>
                  <a:srgbClr val="193B65"/>
                </a:solidFill>
                <a:latin typeface="Calibri" panose="020F0502020204030204" pitchFamily="34" charset="0"/>
              </a:rPr>
              <a:t>written</a:t>
            </a:r>
            <a:r>
              <a:rPr lang="cs-CZ" altLang="cs-CZ" sz="2400" b="1" dirty="0" smtClean="0">
                <a:solidFill>
                  <a:srgbClr val="193B65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b="1" dirty="0" err="1" smtClean="0">
                <a:solidFill>
                  <a:srgbClr val="193B65"/>
                </a:solidFill>
                <a:latin typeface="Calibri" panose="020F0502020204030204" pitchFamily="34" charset="0"/>
              </a:rPr>
              <a:t>is</a:t>
            </a:r>
            <a:r>
              <a:rPr lang="cs-CZ" altLang="cs-CZ" sz="2400" b="1" dirty="0" smtClean="0">
                <a:solidFill>
                  <a:srgbClr val="193B65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400" b="1" dirty="0" err="1" smtClean="0">
                <a:solidFill>
                  <a:srgbClr val="193B65"/>
                </a:solidFill>
                <a:latin typeface="Calibri" panose="020F0502020204030204" pitchFamily="34" charset="0"/>
              </a:rPr>
              <a:t>given</a:t>
            </a:r>
            <a:endParaRPr lang="cs-CZ" altLang="cs-CZ" sz="2400" b="1" dirty="0" smtClean="0">
              <a:solidFill>
                <a:srgbClr val="193B65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cs-CZ" altLang="cs-CZ" sz="3200" dirty="0">
              <a:solidFill>
                <a:srgbClr val="193B65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492896"/>
            <a:ext cx="7619379" cy="3704836"/>
          </a:xfrm>
          <a:prstGeom prst="rect">
            <a:avLst/>
          </a:prstGeom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876256" y="6443067"/>
            <a:ext cx="2133600" cy="365125"/>
          </a:xfrm>
        </p:spPr>
        <p:txBody>
          <a:bodyPr/>
          <a:lstStyle/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9451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14339" name="Zástupný symbol pro obsah 2"/>
          <p:cNvSpPr>
            <a:spLocks/>
          </p:cNvSpPr>
          <p:nvPr/>
        </p:nvSpPr>
        <p:spPr bwMode="auto">
          <a:xfrm>
            <a:off x="457200" y="16891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altLang="cs-CZ" sz="3200">
              <a:solidFill>
                <a:srgbClr val="193B65"/>
              </a:solidFill>
              <a:latin typeface="Calibri" panose="020F0502020204030204" pitchFamily="34" charset="0"/>
            </a:endParaRPr>
          </a:p>
        </p:txBody>
      </p:sp>
      <p:sp>
        <p:nvSpPr>
          <p:cNvPr id="17414" name="Zástupný symbol pro číslo snímku 5"/>
          <p:cNvSpPr txBox="1">
            <a:spLocks noGrp="1"/>
          </p:cNvSpPr>
          <p:nvPr/>
        </p:nvSpPr>
        <p:spPr bwMode="auto">
          <a:xfrm>
            <a:off x="6938963" y="64214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200">
                <a:solidFill>
                  <a:schemeClr val="bg1"/>
                </a:solidFill>
              </a:rPr>
              <a:t>Stránka </a:t>
            </a:r>
            <a:fld id="{399E6B63-D589-4974-8852-8AE577F5BC75}" type="slidenum">
              <a:rPr lang="cs-CZ" altLang="cs-CZ" sz="1200">
                <a:solidFill>
                  <a:schemeClr val="bg1"/>
                </a:solidFill>
              </a:rPr>
              <a:pPr algn="r" eaLnBrk="1" hangingPunct="1"/>
              <a:t>6</a:t>
            </a:fld>
            <a:endParaRPr lang="cs-CZ" altLang="cs-CZ" sz="1200">
              <a:solidFill>
                <a:schemeClr val="bg1"/>
              </a:solidFill>
            </a:endParaRPr>
          </a:p>
        </p:txBody>
      </p:sp>
      <p:sp>
        <p:nvSpPr>
          <p:cNvPr id="14338" name="Nadpis 1"/>
          <p:cNvSpPr>
            <a:spLocks/>
          </p:cNvSpPr>
          <p:nvPr/>
        </p:nvSpPr>
        <p:spPr bwMode="auto">
          <a:xfrm>
            <a:off x="0" y="-9144"/>
            <a:ext cx="9144000" cy="1030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cs-CZ" altLang="cs-CZ" sz="28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cs-CZ" altLang="cs-CZ" sz="32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eaLnBrk="1" hangingPunct="1"/>
            <a:r>
              <a:rPr lang="en-US" altLang="cs-CZ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Digit</a:t>
            </a:r>
            <a:r>
              <a:rPr lang="cs-CZ" altLang="cs-CZ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al</a:t>
            </a:r>
            <a:r>
              <a:rPr lang="en-US" altLang="cs-CZ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Cadastral Maps in the Czech Republic</a:t>
            </a:r>
          </a:p>
          <a:p>
            <a:pPr algn="ctr" eaLnBrk="1" hangingPunct="1"/>
            <a:endParaRPr lang="cs-CZ" altLang="cs-CZ" sz="32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cs-CZ" altLang="cs-CZ" sz="38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1360487"/>
            <a:ext cx="2505075" cy="657225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20.-.21.11.2018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PCC - Vienna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altLang="cs-CZ" smtClean="0"/>
              <a:t>Stránka </a:t>
            </a:r>
            <a:fld id="{88887418-3305-4642-9D19-B7AD35780FE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560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/>
          </p:cNvSpPr>
          <p:nvPr/>
        </p:nvSpPr>
        <p:spPr bwMode="auto">
          <a:xfrm>
            <a:off x="142875" y="357188"/>
            <a:ext cx="87868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cs-CZ" altLang="cs-CZ" sz="28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cs-CZ" altLang="cs-CZ" sz="32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eaLnBrk="1" hangingPunct="1"/>
            <a:r>
              <a:rPr lang="en-US" altLang="cs-CZ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Digit</a:t>
            </a:r>
            <a:r>
              <a:rPr lang="cs-CZ" altLang="cs-CZ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al</a:t>
            </a:r>
            <a:r>
              <a:rPr lang="en-US" altLang="cs-CZ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Cadastral Maps in the Czech Republic</a:t>
            </a:r>
          </a:p>
          <a:p>
            <a:pPr algn="ctr" eaLnBrk="1" hangingPunct="1"/>
            <a:endParaRPr lang="cs-CZ" altLang="cs-CZ" sz="32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cs-CZ" altLang="cs-CZ" sz="38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4339" name="Zástupný symbol pro obsah 2"/>
          <p:cNvSpPr>
            <a:spLocks/>
          </p:cNvSpPr>
          <p:nvPr/>
        </p:nvSpPr>
        <p:spPr bwMode="auto">
          <a:xfrm>
            <a:off x="457200" y="16891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altLang="cs-CZ" sz="3200">
              <a:solidFill>
                <a:srgbClr val="193B65"/>
              </a:solidFill>
              <a:latin typeface="Calibri" panose="020F0502020204030204" pitchFamily="34" charset="0"/>
            </a:endParaRPr>
          </a:p>
        </p:txBody>
      </p:sp>
      <p:sp>
        <p:nvSpPr>
          <p:cNvPr id="17414" name="Zástupný symbol pro číslo snímku 5"/>
          <p:cNvSpPr txBox="1">
            <a:spLocks noGrp="1"/>
          </p:cNvSpPr>
          <p:nvPr/>
        </p:nvSpPr>
        <p:spPr bwMode="auto">
          <a:xfrm>
            <a:off x="6938963" y="64214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200" dirty="0" err="1" smtClean="0">
                <a:solidFill>
                  <a:schemeClr val="bg1"/>
                </a:solidFill>
              </a:rPr>
              <a:t>Page</a:t>
            </a:r>
            <a:r>
              <a:rPr lang="cs-CZ" altLang="cs-CZ" sz="1200" dirty="0" smtClean="0">
                <a:solidFill>
                  <a:schemeClr val="bg1"/>
                </a:solidFill>
              </a:rPr>
              <a:t> </a:t>
            </a:r>
            <a:fld id="{399E6B63-D589-4974-8852-8AE577F5BC75}" type="slidenum">
              <a:rPr lang="cs-CZ" altLang="cs-CZ" sz="1200">
                <a:solidFill>
                  <a:schemeClr val="bg1"/>
                </a:solidFill>
              </a:rPr>
              <a:pPr algn="r" eaLnBrk="1" hangingPunct="1"/>
              <a:t>7</a:t>
            </a:fld>
            <a:endParaRPr lang="cs-CZ" altLang="cs-CZ" sz="1200" dirty="0">
              <a:solidFill>
                <a:schemeClr val="bg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4" y="716507"/>
            <a:ext cx="9134836" cy="6151493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38312" cy="785813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cs-CZ" sz="2000" dirty="0" smtClean="0">
                <a:latin typeface="Calibri" pitchFamily="34" charset="0"/>
                <a:ea typeface="+mn-ea"/>
                <a:cs typeface="+mn-cs"/>
              </a:rPr>
              <a:t>Digital Cadastral Map</a:t>
            </a:r>
            <a:endParaRPr lang="cs-CZ" sz="2000" dirty="0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20.-.21.11.2018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altLang="cs-CZ" smtClean="0"/>
              <a:t>Stránka </a:t>
            </a:r>
            <a:fld id="{88887418-3305-4642-9D19-B7AD35780FE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997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Zástupný symbol pro číslo snímku 5"/>
          <p:cNvSpPr txBox="1">
            <a:spLocks noGrp="1"/>
          </p:cNvSpPr>
          <p:nvPr/>
        </p:nvSpPr>
        <p:spPr bwMode="auto">
          <a:xfrm>
            <a:off x="6938963" y="64214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cs-CZ" altLang="cs-CZ" sz="1200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87951" y="1628800"/>
            <a:ext cx="8767075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193B6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193B6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193B6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193B6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193B6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GB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Maps Based on </a:t>
            </a:r>
            <a:r>
              <a:rPr lang="cs-CZ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  <a:r>
              <a:rPr lang="en-GB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Measurement </a:t>
            </a:r>
          </a:p>
          <a:p>
            <a:pPr>
              <a:lnSpc>
                <a:spcPct val="90000"/>
              </a:lnSpc>
            </a:pPr>
            <a:r>
              <a:rPr lang="cs-CZ" sz="3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GB" sz="30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ew</a:t>
            </a:r>
            <a:r>
              <a:rPr lang="en-GB" sz="3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maps produced within last 70 years – 1/3 area CR</a:t>
            </a:r>
          </a:p>
          <a:p>
            <a:pPr>
              <a:lnSpc>
                <a:spcPct val="90000"/>
              </a:lnSpc>
            </a:pPr>
            <a:r>
              <a:rPr lang="cs-CZ" sz="3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sz="30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urrent</a:t>
            </a:r>
            <a:r>
              <a:rPr lang="en-GB" sz="3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coordinate system, homogenous, accuracy </a:t>
            </a:r>
            <a:r>
              <a:rPr lang="en-GB" sz="3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cs-CZ" sz="3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endParaRPr lang="en-GB" sz="3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</a:pPr>
            <a:r>
              <a:rPr lang="cs-CZ" sz="3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GB" sz="30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esults</a:t>
            </a:r>
            <a:r>
              <a:rPr lang="en-GB" sz="3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original measurement – coordinates calculation, later coordinates saved in register  </a:t>
            </a:r>
          </a:p>
          <a:p>
            <a:pPr>
              <a:lnSpc>
                <a:spcPct val="90000"/>
              </a:lnSpc>
            </a:pPr>
            <a:r>
              <a:rPr lang="cs-CZ" sz="3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GB" sz="3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en-GB" sz="3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technical problems, only a lot of work, high quality result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457200" y="548482"/>
            <a:ext cx="8147248" cy="8806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cs-CZ" sz="38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+mn-cs"/>
              </a:rPr>
              <a:t>Two</a:t>
            </a:r>
            <a:r>
              <a:rPr lang="cs-CZ" sz="3800" b="1" dirty="0" smtClean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cs-CZ" sz="3800" b="1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+mn-cs"/>
              </a:rPr>
              <a:t>B</a:t>
            </a:r>
            <a:r>
              <a:rPr lang="cs-CZ" sz="3800" b="1" dirty="0" smtClean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+mn-cs"/>
              </a:rPr>
              <a:t>asic </a:t>
            </a:r>
            <a:r>
              <a:rPr lang="cs-CZ" sz="38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+mn-cs"/>
              </a:rPr>
              <a:t>Types</a:t>
            </a:r>
            <a:r>
              <a:rPr lang="cs-CZ" sz="3800" b="1" dirty="0" smtClean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cs-CZ" sz="38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+mn-cs"/>
              </a:rPr>
              <a:t>of</a:t>
            </a:r>
            <a:r>
              <a:rPr lang="cs-CZ" sz="3800" b="1" dirty="0" smtClean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cs-CZ" sz="3800" b="1" dirty="0" err="1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+mn-cs"/>
              </a:rPr>
              <a:t>M</a:t>
            </a:r>
            <a:r>
              <a:rPr lang="cs-CZ" sz="38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+mn-cs"/>
              </a:rPr>
              <a:t>aps</a:t>
            </a:r>
            <a:endParaRPr lang="en-US" sz="3800" b="1" dirty="0">
              <a:solidFill>
                <a:srgbClr val="C00000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 flipV="1">
            <a:off x="6938963" y="6375718"/>
            <a:ext cx="2133600" cy="45719"/>
          </a:xfrm>
        </p:spPr>
        <p:txBody>
          <a:bodyPr/>
          <a:lstStyle/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3355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Zástupný symbol pro číslo snímku 5"/>
          <p:cNvSpPr txBox="1">
            <a:spLocks noGrp="1"/>
          </p:cNvSpPr>
          <p:nvPr/>
        </p:nvSpPr>
        <p:spPr bwMode="auto">
          <a:xfrm>
            <a:off x="6938963" y="6421438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cs-CZ" altLang="cs-CZ" sz="1200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51521" y="1700808"/>
            <a:ext cx="8352927" cy="41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193B6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rgbClr val="193B6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193B6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193B6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rgbClr val="193B6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None/>
            </a:pPr>
            <a:r>
              <a:rPr lang="cs-CZ" sz="3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Maps 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Stable </a:t>
            </a:r>
            <a:r>
              <a:rPr lang="en-US" sz="3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Cadastre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lnSpc>
                <a:spcPct val="90000"/>
              </a:lnSpc>
            </a:pPr>
            <a:r>
              <a:rPr lang="cs-CZ" sz="30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Originate</a:t>
            </a:r>
            <a:r>
              <a:rPr lang="cs-CZ" sz="3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sz="30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cs-CZ" sz="3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1st </a:t>
            </a:r>
            <a:r>
              <a:rPr lang="en-US" sz="3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half of 19th century</a:t>
            </a:r>
          </a:p>
          <a:p>
            <a:pPr algn="just">
              <a:lnSpc>
                <a:spcPct val="90000"/>
              </a:lnSpc>
            </a:pPr>
            <a:r>
              <a:rPr lang="cs-CZ" sz="3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30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ifferent</a:t>
            </a:r>
            <a:r>
              <a:rPr lang="en-US" sz="3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coordinate </a:t>
            </a:r>
            <a:r>
              <a:rPr lang="en-US" sz="30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</a:t>
            </a:r>
            <a:r>
              <a:rPr lang="cs-CZ" sz="3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3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cs-CZ" sz="3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0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fathom</a:t>
            </a:r>
            <a:r>
              <a:rPr lang="cs-CZ" sz="3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0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scale</a:t>
            </a:r>
            <a:r>
              <a:rPr lang="cs-CZ" sz="3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3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graphical triangulation – main reason of partial deformations, accuracy  ? m</a:t>
            </a:r>
          </a:p>
          <a:p>
            <a:pPr algn="just">
              <a:lnSpc>
                <a:spcPct val="90000"/>
              </a:lnSpc>
            </a:pPr>
            <a:r>
              <a:rPr lang="cs-CZ" sz="3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30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ifferent</a:t>
            </a:r>
            <a:r>
              <a:rPr lang="en-US" sz="3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methods of updating within 150 years – source of  many technical </a:t>
            </a:r>
            <a:r>
              <a:rPr lang="en-US" sz="3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problems</a:t>
            </a:r>
            <a:endParaRPr lang="cs-CZ" sz="3000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</a:pPr>
            <a:r>
              <a:rPr lang="cs-CZ" sz="3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30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igit</a:t>
            </a:r>
            <a:r>
              <a:rPr lang="cs-CZ" sz="3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en-US" sz="30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ization</a:t>
            </a:r>
            <a:r>
              <a:rPr lang="en-US" sz="3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mainly by vectorization of raster images of cadastral </a:t>
            </a:r>
            <a:r>
              <a:rPr lang="en-US" sz="3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maps</a:t>
            </a:r>
            <a:endParaRPr lang="en-US" sz="3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457200" y="548482"/>
            <a:ext cx="8147248" cy="8806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cs-CZ" sz="38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+mn-cs"/>
              </a:rPr>
              <a:t>Two</a:t>
            </a:r>
            <a:r>
              <a:rPr lang="cs-CZ" sz="3800" b="1" dirty="0" smtClean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+mn-cs"/>
              </a:rPr>
              <a:t> Basic </a:t>
            </a:r>
            <a:r>
              <a:rPr lang="cs-CZ" sz="38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+mn-cs"/>
              </a:rPr>
              <a:t>Types</a:t>
            </a:r>
            <a:r>
              <a:rPr lang="cs-CZ" sz="3800" b="1" dirty="0" smtClean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cs-CZ" sz="38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+mn-cs"/>
              </a:rPr>
              <a:t>of</a:t>
            </a:r>
            <a:r>
              <a:rPr lang="cs-CZ" sz="3800" b="1" dirty="0" smtClean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cs-CZ" sz="3800" b="1" dirty="0" err="1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+mn-cs"/>
              </a:rPr>
              <a:t>M</a:t>
            </a:r>
            <a:r>
              <a:rPr lang="cs-CZ" sz="38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+mn-cs"/>
              </a:rPr>
              <a:t>aps</a:t>
            </a:r>
            <a:endParaRPr lang="en-US" sz="3800" b="1" dirty="0">
              <a:solidFill>
                <a:srgbClr val="C00000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31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4_Motiv sady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4130</TotalTime>
  <Words>809</Words>
  <Application>Microsoft Office PowerPoint</Application>
  <PresentationFormat>Předvádění na obrazovce (4:3)</PresentationFormat>
  <Paragraphs>181</Paragraphs>
  <Slides>28</Slides>
  <Notes>24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29" baseType="lpstr">
      <vt:lpstr>4_Motiv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Digital Cadastral Map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Digital Cadastral Map + ortophoto</vt:lpstr>
      <vt:lpstr>Digital Cadastral Map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Process of New Mapping - Phases</vt:lpstr>
      <vt:lpstr>New Mapping</vt:lpstr>
      <vt:lpstr>Investigation of Boundaries</vt:lpstr>
      <vt:lpstr>Detailed Survey - Used Technologies</vt:lpstr>
      <vt:lpstr>Presentation of Results to Owners</vt:lpstr>
      <vt:lpstr>Declaration of Effect of Renewed Cadastral Documentation</vt:lpstr>
      <vt:lpstr>Prezentace aplikace PowerPoint</vt:lpstr>
      <vt:lpstr>Prezentace aplikace PowerPoint</vt:lpstr>
    </vt:vector>
  </TitlesOfParts>
  <Company>ČÚZK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KŠ</dc:creator>
  <cp:lastModifiedBy>Hercegová Martina</cp:lastModifiedBy>
  <cp:revision>285</cp:revision>
  <dcterms:created xsi:type="dcterms:W3CDTF">2009-03-25T09:36:13Z</dcterms:created>
  <dcterms:modified xsi:type="dcterms:W3CDTF">2018-11-21T05:56:33Z</dcterms:modified>
</cp:coreProperties>
</file>